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4" r:id="rId11"/>
    <p:sldId id="265" r:id="rId12"/>
    <p:sldId id="266" r:id="rId13"/>
    <p:sldId id="281" r:id="rId14"/>
    <p:sldId id="263" r:id="rId15"/>
    <p:sldId id="270" r:id="rId16"/>
    <p:sldId id="277" r:id="rId17"/>
    <p:sldId id="279" r:id="rId18"/>
    <p:sldId id="280" r:id="rId19"/>
    <p:sldId id="268" r:id="rId20"/>
    <p:sldId id="271" r:id="rId21"/>
    <p:sldId id="269" r:id="rId22"/>
    <p:sldId id="273" r:id="rId23"/>
    <p:sldId id="274" r:id="rId24"/>
    <p:sldId id="335" r:id="rId25"/>
    <p:sldId id="336" r:id="rId26"/>
    <p:sldId id="334" r:id="rId27"/>
    <p:sldId id="341" r:id="rId28"/>
    <p:sldId id="338" r:id="rId29"/>
    <p:sldId id="342" r:id="rId30"/>
    <p:sldId id="343" r:id="rId31"/>
    <p:sldId id="359" r:id="rId32"/>
    <p:sldId id="361" r:id="rId33"/>
    <p:sldId id="345" r:id="rId34"/>
    <p:sldId id="366" r:id="rId35"/>
    <p:sldId id="362" r:id="rId36"/>
    <p:sldId id="36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69" r:id="rId45"/>
    <p:sldId id="355" r:id="rId46"/>
    <p:sldId id="356" r:id="rId47"/>
    <p:sldId id="357" r:id="rId48"/>
    <p:sldId id="368" r:id="rId49"/>
    <p:sldId id="358" r:id="rId50"/>
    <p:sldId id="294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38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0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6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5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1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88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06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4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88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280D-CC38-4198-8A9D-8F7B195BD3EA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14B6-5A1E-4372-9713-CD185CC6F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13934" y="2246491"/>
            <a:ext cx="7772400" cy="2224841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Seminář pro žadatele 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12. a 13. výzva IROP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C0399F-C09A-4B02-B060-B909693B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26" y="5382212"/>
            <a:ext cx="2062249" cy="12762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04677E-1202-4BFD-944C-B687BB82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" y="681265"/>
            <a:ext cx="7952763" cy="13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B7A26-B0AF-42E3-B181-4F9C0B0F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57" y="570451"/>
            <a:ext cx="7886700" cy="1095071"/>
          </a:xfrm>
        </p:spPr>
        <p:txBody>
          <a:bodyPr>
            <a:noAutofit/>
          </a:bodyPr>
          <a:lstStyle/>
          <a:p>
            <a:r>
              <a:rPr lang="cs-CZ" sz="2400" dirty="0">
                <a:latin typeface="+mn-lt"/>
              </a:rPr>
              <a:t>Stiskem tlačítka </a:t>
            </a:r>
            <a:r>
              <a:rPr lang="cs-CZ" sz="2400" b="1" dirty="0">
                <a:latin typeface="+mn-lt"/>
              </a:rPr>
              <a:t>Nová žádost</a:t>
            </a:r>
            <a:r>
              <a:rPr lang="cs-CZ" sz="2400" dirty="0">
                <a:latin typeface="+mn-lt"/>
              </a:rPr>
              <a:t> vstoupíte na obrazovku, kde vyberete operační program, v rámci kterého chcete podat žádost o podporu. V tomto případě Integrovaný regionální operační program.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4BE784F-11EC-471B-8062-55E584C75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7" y="1665522"/>
            <a:ext cx="7500282" cy="5022875"/>
          </a:xfrm>
        </p:spPr>
      </p:pic>
    </p:spTree>
    <p:extLst>
      <p:ext uri="{BB962C8B-B14F-4D97-AF65-F5344CB8AC3E}">
        <p14:creationId xmlns:p14="http://schemas.microsoft.com/office/powerpoint/2010/main" val="53405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B1C41-9C32-49AF-9CA1-CE9A7B6E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4" y="310292"/>
            <a:ext cx="7366058" cy="1325562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+mn-lt"/>
              </a:rPr>
              <a:t>Po výběru programu je zobrazen seznam aktuálně otevřených výzev daného programu, v rámci nichž lze žádost o podporu založit. 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F7A7FB8-F74F-495E-BCC9-33FE33ED2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1" y="1635854"/>
            <a:ext cx="7701618" cy="4932726"/>
          </a:xfrm>
        </p:spPr>
      </p:pic>
    </p:spTree>
    <p:extLst>
      <p:ext uri="{BB962C8B-B14F-4D97-AF65-F5344CB8AC3E}">
        <p14:creationId xmlns:p14="http://schemas.microsoft.com/office/powerpoint/2010/main" val="228651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AD23048-AABE-4D8D-8E8D-76D1A4B9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1229244"/>
            <a:ext cx="8048752" cy="4315880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15C6B5E-92C6-419F-9F0C-EA4A1E8E256A}"/>
              </a:ext>
            </a:extLst>
          </p:cNvPr>
          <p:cNvSpPr txBox="1"/>
          <p:nvPr/>
        </p:nvSpPr>
        <p:spPr>
          <a:xfrm>
            <a:off x="92280" y="2787019"/>
            <a:ext cx="1853967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Vybrat jednu z výzev podle zaměření projektu</a:t>
            </a:r>
          </a:p>
        </p:txBody>
      </p:sp>
    </p:spTree>
    <p:extLst>
      <p:ext uri="{BB962C8B-B14F-4D97-AF65-F5344CB8AC3E}">
        <p14:creationId xmlns:p14="http://schemas.microsoft.com/office/powerpoint/2010/main" val="59720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56C0A-1766-4D14-BE59-3533BC97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33" y="197347"/>
            <a:ext cx="7592560" cy="800944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+mn-lt"/>
              </a:rPr>
              <a:t>Obrazovka formuláře žádosti o podporu. V rámci této obrazovky jsou zpřístupněny k editaci datové oblasti definované ŘO ve výzvě. </a:t>
            </a:r>
            <a:endParaRPr lang="cs-CZ" sz="2700" b="1" dirty="0">
              <a:latin typeface="+mn-lt"/>
            </a:endParaRPr>
          </a:p>
        </p:txBody>
      </p:sp>
      <p:pic>
        <p:nvPicPr>
          <p:cNvPr id="7170" name="Obrázek 25">
            <a:extLst>
              <a:ext uri="{FF2B5EF4-FFF2-40B4-BE49-F238E27FC236}">
                <a16:creationId xmlns:a16="http://schemas.microsoft.com/office/drawing/2014/main" id="{61C20E4C-0BCA-41D6-BB26-F1D5C8C0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3" y="1224793"/>
            <a:ext cx="649287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96FDE35-99E4-42C9-846D-DD079A006B37}"/>
              </a:ext>
            </a:extLst>
          </p:cNvPr>
          <p:cNvSpPr/>
          <p:nvPr/>
        </p:nvSpPr>
        <p:spPr>
          <a:xfrm>
            <a:off x="476133" y="1224794"/>
            <a:ext cx="1235221" cy="53186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50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FE58C-C7B4-43BE-8E54-5A7FAF5F9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53" y="476331"/>
            <a:ext cx="7886700" cy="608856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Některé záložky v žádosti nejsou zpřístupněny ihned po jejím založení – zaktivní se až po vyplnění některých údajů</a:t>
            </a:r>
          </a:p>
          <a:p>
            <a:pPr algn="just"/>
            <a:r>
              <a:rPr lang="cs-CZ" dirty="0"/>
              <a:t>Záložka indikátory – až po vyplnění záložky Specifické cíle</a:t>
            </a:r>
          </a:p>
          <a:p>
            <a:pPr algn="just"/>
            <a:r>
              <a:rPr lang="cs-CZ" dirty="0"/>
              <a:t>Záložky Financování – až po vyplnění záložky Specifické cíle a Typu subjektu na záložce Subjekty projektu</a:t>
            </a:r>
          </a:p>
          <a:p>
            <a:pPr algn="just"/>
            <a:r>
              <a:rPr lang="cs-CZ" dirty="0"/>
              <a:t>Záložka Podpis žádosti – až po finalizaci</a:t>
            </a:r>
          </a:p>
          <a:p>
            <a:pPr algn="just"/>
            <a:r>
              <a:rPr lang="cs-CZ" dirty="0"/>
              <a:t>Po vkládání každého údaje je nutné žádost vždy uložit</a:t>
            </a:r>
          </a:p>
          <a:p>
            <a:pPr algn="just"/>
            <a:r>
              <a:rPr lang="cs-CZ" dirty="0"/>
              <a:t>Žlutá pole jsou povinná k vyplnění</a:t>
            </a:r>
          </a:p>
          <a:p>
            <a:pPr algn="just"/>
            <a:r>
              <a:rPr lang="cs-CZ" dirty="0"/>
              <a:t>Zaškrtávací pole – tři možnosti: prázdné –nevyplněno, fajfka - ANO, křížek - NE</a:t>
            </a:r>
          </a:p>
        </p:txBody>
      </p:sp>
    </p:spTree>
    <p:extLst>
      <p:ext uri="{BB962C8B-B14F-4D97-AF65-F5344CB8AC3E}">
        <p14:creationId xmlns:p14="http://schemas.microsoft.com/office/powerpoint/2010/main" val="56057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84E8173-B9FF-4500-90C4-A3700CBDC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1122811"/>
            <a:ext cx="7407479" cy="4656277"/>
          </a:xfrm>
        </p:spPr>
      </p:pic>
    </p:spTree>
    <p:extLst>
      <p:ext uri="{BB962C8B-B14F-4D97-AF65-F5344CB8AC3E}">
        <p14:creationId xmlns:p14="http://schemas.microsoft.com/office/powerpoint/2010/main" val="37050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BA096F8-1DF3-44E9-8E02-BB86E193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82" y="163791"/>
            <a:ext cx="6871108" cy="78416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Depeše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A5C32B-8A54-4A5A-9637-7E2CAEE24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56" y="1115737"/>
            <a:ext cx="7886700" cy="55702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Po podání je nutné komunikovat přes MS2014+ formou depeší. Depeše (zprávy) musí být vázané vždy na konkrétní žádost/projekt.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Do jednotlivých složek v rámci administrace zpráv uživatel vstupuje přes projekt stiskem příslušného tlačítka – Přehled depeší, nová depeše a koncepty.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Stiskem tlačítka Nová depeše a Koncepty se žadatel dostane na obrazovku, kde může zakládat nové depeše (zprávy). Žadatel zvolí </a:t>
            </a:r>
            <a:r>
              <a:rPr lang="cs-CZ" b="1" dirty="0"/>
              <a:t>Nový záznam</a:t>
            </a:r>
            <a:r>
              <a:rPr lang="cs-CZ" dirty="0"/>
              <a:t>, vypíše příslušné informace a stiskne tlačítko </a:t>
            </a:r>
            <a:r>
              <a:rPr lang="cs-CZ" b="1" dirty="0"/>
              <a:t>Uložit. </a:t>
            </a:r>
          </a:p>
          <a:p>
            <a:pPr algn="just"/>
            <a:endParaRPr lang="cs-CZ" b="1" dirty="0"/>
          </a:p>
          <a:p>
            <a:pPr algn="just"/>
            <a:r>
              <a:rPr lang="cs-CZ" dirty="0"/>
              <a:t>Po uložení zprávy se zaktivní tlačítko Výběr adresátů po jeho stisknutí je možné ze seznamu uživatelů vybrat konkrétního adresáta.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99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Obrázek 12">
            <a:extLst>
              <a:ext uri="{FF2B5EF4-FFF2-40B4-BE49-F238E27FC236}">
                <a16:creationId xmlns:a16="http://schemas.microsoft.com/office/drawing/2014/main" id="{EA6205D5-C464-47ED-9D2A-38536FDC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" y="909187"/>
            <a:ext cx="7545329" cy="562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80E9C7E-9D5F-479D-92F7-018D31F8408B}"/>
              </a:ext>
            </a:extLst>
          </p:cNvPr>
          <p:cNvSpPr/>
          <p:nvPr/>
        </p:nvSpPr>
        <p:spPr>
          <a:xfrm>
            <a:off x="268448" y="4060272"/>
            <a:ext cx="1149291" cy="285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DDBE06A-7046-42C1-8946-712B85CBE9BB}"/>
              </a:ext>
            </a:extLst>
          </p:cNvPr>
          <p:cNvSpPr/>
          <p:nvPr/>
        </p:nvSpPr>
        <p:spPr>
          <a:xfrm>
            <a:off x="3591887" y="4060271"/>
            <a:ext cx="1149291" cy="285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B7DE60D-1EF6-46F3-8616-D4F700398C59}"/>
              </a:ext>
            </a:extLst>
          </p:cNvPr>
          <p:cNvSpPr/>
          <p:nvPr/>
        </p:nvSpPr>
        <p:spPr>
          <a:xfrm>
            <a:off x="6101593" y="5202572"/>
            <a:ext cx="1149291" cy="285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05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B5CE4-3488-47B7-B1D0-A2C2B8F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28495" cy="1325563"/>
          </a:xfrm>
        </p:spPr>
        <p:txBody>
          <a:bodyPr>
            <a:normAutofit/>
          </a:bodyPr>
          <a:lstStyle/>
          <a:p>
            <a:r>
              <a:rPr lang="cs-CZ" sz="2800" dirty="0"/>
              <a:t>Vybraný adresát se musí přesunout pomocí šipky do pravé tabulky.</a:t>
            </a:r>
          </a:p>
        </p:txBody>
      </p:sp>
      <p:pic>
        <p:nvPicPr>
          <p:cNvPr id="6146" name="Obrázek 47">
            <a:extLst>
              <a:ext uri="{FF2B5EF4-FFF2-40B4-BE49-F238E27FC236}">
                <a16:creationId xmlns:a16="http://schemas.microsoft.com/office/drawing/2014/main" id="{D9AC4B80-0E24-4C25-9B00-74CBAE81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" y="1969374"/>
            <a:ext cx="7708806" cy="37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7771D25-AF34-44A3-9FEB-D96D93776602}"/>
              </a:ext>
            </a:extLst>
          </p:cNvPr>
          <p:cNvSpPr/>
          <p:nvPr/>
        </p:nvSpPr>
        <p:spPr>
          <a:xfrm>
            <a:off x="4269996" y="5033394"/>
            <a:ext cx="343949" cy="419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78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B95814-9B3E-4380-BFE8-21F9434B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45" y="944783"/>
            <a:ext cx="7886700" cy="6266986"/>
          </a:xfrm>
        </p:spPr>
        <p:txBody>
          <a:bodyPr/>
          <a:lstStyle/>
          <a:p>
            <a:pPr algn="just"/>
            <a:r>
              <a:rPr lang="cs-CZ" dirty="0"/>
              <a:t>Pečlivě si nastudovat Uživatelskou příručku IS KP 14+, doporučujeme postupovat krok za krokem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Ten, kdo žádost založí, je správce přístupů a může přidělovat nebo odebírat přístup a konkrétní roli ostatním (editor, signatář, čtenář).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Každý, kdo bude mít roli, musí být registrovaný v IS KP 14+ (výjimkou je signatář bez registrace –např. statutární zástupce).</a:t>
            </a:r>
          </a:p>
        </p:txBody>
      </p:sp>
    </p:spTree>
    <p:extLst>
      <p:ext uri="{BB962C8B-B14F-4D97-AF65-F5344CB8AC3E}">
        <p14:creationId xmlns:p14="http://schemas.microsoft.com/office/powerpoint/2010/main" val="148309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844" y="2728540"/>
            <a:ext cx="7056964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Jak vyplnit žádost v IS KP 14+</a:t>
            </a:r>
          </a:p>
        </p:txBody>
      </p:sp>
    </p:spTree>
    <p:extLst>
      <p:ext uri="{BB962C8B-B14F-4D97-AF65-F5344CB8AC3E}">
        <p14:creationId xmlns:p14="http://schemas.microsoft.com/office/powerpoint/2010/main" val="228591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B4F29-67DF-4743-A02B-8144F8F3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63" y="312117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Před finalizací žádosti provést kontrolu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A7E120E-A628-4F93-854C-6A738EE7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9" y="2028123"/>
            <a:ext cx="7048500" cy="4057650"/>
          </a:xfrm>
        </p:spPr>
      </p:pic>
    </p:spTree>
    <p:extLst>
      <p:ext uri="{BB962C8B-B14F-4D97-AF65-F5344CB8AC3E}">
        <p14:creationId xmlns:p14="http://schemas.microsoft.com/office/powerpoint/2010/main" val="156212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2BE24-03AB-4833-B577-61D55E69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Podpis žádosti/příloh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0026FA-AD77-46A2-92B1-8DAAE2A8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02" y="1825625"/>
            <a:ext cx="7785508" cy="4351338"/>
          </a:xfrm>
        </p:spPr>
        <p:txBody>
          <a:bodyPr/>
          <a:lstStyle/>
          <a:p>
            <a:pPr algn="just"/>
            <a:r>
              <a:rPr lang="cs-CZ" dirty="0"/>
              <a:t>Jednotlivé přílohy v záložce Dokumenty se elektronicky nepodepisují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Pokud kontrola nevykazuje žádné chyby, žadatel finalizuje žádost stiskem tlačítka Finalizace.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levém menu se zaktivní záložka Podpis žádosti, kde žadatel žádost podepíše a následně podá.</a:t>
            </a:r>
          </a:p>
        </p:txBody>
      </p:sp>
    </p:spTree>
    <p:extLst>
      <p:ext uri="{BB962C8B-B14F-4D97-AF65-F5344CB8AC3E}">
        <p14:creationId xmlns:p14="http://schemas.microsoft.com/office/powerpoint/2010/main" val="89766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BBEE022-99BD-4E12-8CD1-8155DC64B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1117802"/>
            <a:ext cx="7927596" cy="4532959"/>
          </a:xfrm>
        </p:spPr>
      </p:pic>
    </p:spTree>
    <p:extLst>
      <p:ext uri="{BB962C8B-B14F-4D97-AF65-F5344CB8AC3E}">
        <p14:creationId xmlns:p14="http://schemas.microsoft.com/office/powerpoint/2010/main" val="127204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BCD886F-10E7-4DE9-83F7-0D7662445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184"/>
            <a:ext cx="8010987" cy="5036068"/>
          </a:xfrm>
        </p:spPr>
      </p:pic>
    </p:spTree>
    <p:extLst>
      <p:ext uri="{BB962C8B-B14F-4D97-AF65-F5344CB8AC3E}">
        <p14:creationId xmlns:p14="http://schemas.microsoft.com/office/powerpoint/2010/main" val="3797951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C4346-A4ED-453C-B9CA-CE408031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67" y="179596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Užitečné informace ke všem výzvám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057979-19FF-43F9-B449-32E38915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1505159"/>
            <a:ext cx="7786479" cy="5226945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algn="just"/>
            <a:r>
              <a:rPr lang="cs-CZ" sz="3600" dirty="0"/>
              <a:t>realizace projektu nesmí být ukončena před podáním žádosti o podporu</a:t>
            </a:r>
          </a:p>
          <a:p>
            <a:pPr algn="just"/>
            <a:r>
              <a:rPr lang="cs-CZ" sz="3600" dirty="0"/>
              <a:t>etapy projektu nesmí být kratší než 3 měsíce</a:t>
            </a:r>
          </a:p>
          <a:p>
            <a:pPr algn="just"/>
            <a:r>
              <a:rPr lang="cs-CZ" sz="3600" dirty="0"/>
              <a:t>postupovat v souladu se Specifickými pravidly a s Obecnými pravidly pro žadatele a příjemce – vždy v platné verzi</a:t>
            </a:r>
          </a:p>
          <a:p>
            <a:pPr algn="just"/>
            <a:r>
              <a:rPr lang="cs-CZ" sz="3600" dirty="0"/>
              <a:t>žádosti o podporu finalizovat v MS2014+ včas</a:t>
            </a:r>
          </a:p>
          <a:p>
            <a:pPr algn="just"/>
            <a:r>
              <a:rPr lang="cs-CZ" sz="3600" dirty="0"/>
              <a:t>projekt musí být předložen do správné výzvy </a:t>
            </a:r>
          </a:p>
          <a:p>
            <a:pPr algn="just"/>
            <a:r>
              <a:rPr lang="cs-CZ" sz="3600" dirty="0"/>
              <a:t>výstupy projektu musí být zachovány min. po dobu udržitelnosti (tedy po dobu 5 let od provedení poslední platby na účet příjemce), příjemce dotace je o zahájení doby udržitelnosti informován CRR</a:t>
            </a:r>
          </a:p>
          <a:p>
            <a:pPr algn="just"/>
            <a:r>
              <a:rPr lang="cs-CZ" sz="3600" dirty="0"/>
              <a:t>k podání žádosti o podporu, či administraci projektu je nutné mít zřízený </a:t>
            </a:r>
            <a:r>
              <a:rPr lang="cs-CZ" sz="3600" dirty="0">
                <a:solidFill>
                  <a:srgbClr val="FF0000"/>
                </a:solidFill>
              </a:rPr>
              <a:t>elektronický podpis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43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58963-180F-4326-8C2B-7C2A3EAB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40" y="0"/>
            <a:ext cx="7886700" cy="117212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Harmonogram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74736-2A2D-4AAD-B063-E006546A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" y="1107347"/>
            <a:ext cx="8204434" cy="5585001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Kancelář MAS </a:t>
            </a:r>
            <a:r>
              <a:rPr lang="cs-CZ" dirty="0"/>
              <a:t>➢ provádí do </a:t>
            </a:r>
            <a:r>
              <a:rPr lang="cs-CZ" dirty="0">
                <a:solidFill>
                  <a:srgbClr val="FF0000"/>
                </a:solidFill>
              </a:rPr>
              <a:t>30 pracovních </a:t>
            </a:r>
            <a:r>
              <a:rPr lang="cs-CZ" dirty="0"/>
              <a:t>dnů od ukončení příjmu žádostí kontrolu formálních náležitostí a přijatelnosti (</a:t>
            </a:r>
            <a:r>
              <a:rPr lang="cs-CZ" dirty="0" err="1"/>
              <a:t>FNaP</a:t>
            </a:r>
            <a:r>
              <a:rPr lang="cs-CZ" dirty="0"/>
              <a:t>)</a:t>
            </a:r>
          </a:p>
          <a:p>
            <a:r>
              <a:rPr lang="cs-CZ" dirty="0">
                <a:solidFill>
                  <a:srgbClr val="0070C0"/>
                </a:solidFill>
              </a:rPr>
              <a:t>Žadatel </a:t>
            </a:r>
            <a:r>
              <a:rPr lang="cs-CZ" dirty="0"/>
              <a:t>➢ má 5 dní na opravu chyb </a:t>
            </a:r>
            <a:r>
              <a:rPr lang="cs-CZ" dirty="0" err="1"/>
              <a:t>FNaP</a:t>
            </a:r>
            <a:r>
              <a:rPr lang="cs-CZ" dirty="0"/>
              <a:t> (oprava max. 2x)</a:t>
            </a:r>
          </a:p>
          <a:p>
            <a:r>
              <a:rPr lang="cs-CZ" dirty="0">
                <a:solidFill>
                  <a:srgbClr val="0070C0"/>
                </a:solidFill>
              </a:rPr>
              <a:t>Žadatel </a:t>
            </a:r>
            <a:r>
              <a:rPr lang="cs-CZ" dirty="0"/>
              <a:t>➢ má 15 dní na odvolání proti rozhodnutí</a:t>
            </a:r>
          </a:p>
          <a:p>
            <a:r>
              <a:rPr lang="cs-CZ" dirty="0">
                <a:solidFill>
                  <a:srgbClr val="0070C0"/>
                </a:solidFill>
              </a:rPr>
              <a:t>Výběrová komise </a:t>
            </a:r>
            <a:r>
              <a:rPr lang="cs-CZ" dirty="0"/>
              <a:t>➢ provádí věcné hodnocení </a:t>
            </a:r>
            <a:r>
              <a:rPr lang="cs-CZ" dirty="0">
                <a:solidFill>
                  <a:srgbClr val="FF0000"/>
                </a:solidFill>
              </a:rPr>
              <a:t>do 30 pracovních</a:t>
            </a:r>
            <a:r>
              <a:rPr lang="cs-CZ" dirty="0"/>
              <a:t> dnů od ukončení kontroly </a:t>
            </a:r>
            <a:r>
              <a:rPr lang="cs-CZ" dirty="0" err="1"/>
              <a:t>FNaP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Žadatel</a:t>
            </a:r>
            <a:r>
              <a:rPr lang="cs-CZ" dirty="0"/>
              <a:t> ➢ má opět 15 dnů na odvolání proti rozhodnutí</a:t>
            </a:r>
          </a:p>
          <a:p>
            <a:r>
              <a:rPr lang="cs-CZ" dirty="0">
                <a:solidFill>
                  <a:srgbClr val="0070C0"/>
                </a:solidFill>
              </a:rPr>
              <a:t>Výkonná rada </a:t>
            </a:r>
            <a:r>
              <a:rPr lang="cs-CZ" dirty="0"/>
              <a:t>➢ schválení projektů vybraných Výběrovou komisí do </a:t>
            </a:r>
            <a:r>
              <a:rPr lang="cs-CZ" dirty="0">
                <a:solidFill>
                  <a:srgbClr val="FF0000"/>
                </a:solidFill>
              </a:rPr>
              <a:t>30 pracovních </a:t>
            </a:r>
            <a:r>
              <a:rPr lang="cs-CZ" dirty="0"/>
              <a:t>dnů od ukončení věcného hodnocení </a:t>
            </a:r>
          </a:p>
          <a:p>
            <a:r>
              <a:rPr lang="cs-CZ" dirty="0">
                <a:solidFill>
                  <a:srgbClr val="0070C0"/>
                </a:solidFill>
              </a:rPr>
              <a:t>ŘO</a:t>
            </a:r>
            <a:r>
              <a:rPr lang="cs-CZ" dirty="0"/>
              <a:t> ➢ vybrané žádosti jsou následně předány k závěrečnému ověření způsobilosti ze strany ŘO, které musí být dokončeno do </a:t>
            </a:r>
            <a:r>
              <a:rPr lang="cs-CZ" dirty="0">
                <a:solidFill>
                  <a:srgbClr val="FF0000"/>
                </a:solidFill>
              </a:rPr>
              <a:t>30 pracovních </a:t>
            </a:r>
            <a:r>
              <a:rPr lang="cs-CZ" dirty="0"/>
              <a:t>dnů od ukončení hodnocení MAS (schválení výběru vedením ŘO IROP probíhá nejpozději do </a:t>
            </a:r>
            <a:r>
              <a:rPr lang="cs-CZ" dirty="0">
                <a:solidFill>
                  <a:srgbClr val="FF0000"/>
                </a:solidFill>
              </a:rPr>
              <a:t>15 pracovních</a:t>
            </a:r>
            <a:r>
              <a:rPr lang="cs-CZ" dirty="0"/>
              <a:t> dnů) </a:t>
            </a:r>
          </a:p>
        </p:txBody>
      </p:sp>
    </p:spTree>
    <p:extLst>
      <p:ext uri="{BB962C8B-B14F-4D97-AF65-F5344CB8AC3E}">
        <p14:creationId xmlns:p14="http://schemas.microsoft.com/office/powerpoint/2010/main" val="274654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77BFE-081B-465E-949E-5215D408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3" y="1"/>
            <a:ext cx="7886700" cy="104692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Nezpůsobilé výdaje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sz="2200" dirty="0">
                <a:solidFill>
                  <a:srgbClr val="0070C0"/>
                </a:solidFill>
              </a:rPr>
              <a:t>společné pro všechny výzvy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DF71DF-61AD-4D24-992F-5AC7E674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046922"/>
            <a:ext cx="8064777" cy="5632173"/>
          </a:xfrm>
        </p:spPr>
        <p:txBody>
          <a:bodyPr>
            <a:normAutofit fontScale="92500" lnSpcReduction="10000"/>
          </a:bodyPr>
          <a:lstStyle/>
          <a:p>
            <a:endParaRPr lang="cs-CZ" sz="800" dirty="0"/>
          </a:p>
          <a:p>
            <a:r>
              <a:rPr lang="cs-CZ" sz="1800" dirty="0"/>
              <a:t>výdaje spojené s realizací části projektu, která zasahuje mimo území MAS vymezené v integrované strategii CLLD,</a:t>
            </a:r>
          </a:p>
          <a:p>
            <a:r>
              <a:rPr lang="cs-CZ" sz="1800" dirty="0"/>
              <a:t>DPH s nárokem na odpočet nebo její část, pokud žadatel má nárok na odpočet DPH, </a:t>
            </a:r>
          </a:p>
          <a:p>
            <a:r>
              <a:rPr lang="cs-CZ" sz="1800" dirty="0"/>
              <a:t>úroky z úvěrů, půjček, splátky úvěrů a půjček,</a:t>
            </a:r>
          </a:p>
          <a:p>
            <a:r>
              <a:rPr lang="cs-CZ" sz="1800" dirty="0"/>
              <a:t>pojištění, pokuty, sankce, penále,</a:t>
            </a:r>
          </a:p>
          <a:p>
            <a:r>
              <a:rPr lang="cs-CZ" sz="1800" dirty="0"/>
              <a:t>manka a škody,</a:t>
            </a:r>
          </a:p>
          <a:p>
            <a:r>
              <a:rPr lang="cs-CZ" sz="1800" dirty="0"/>
              <a:t>výdaje na právní spory vzniklé v souvislosti s projektem, např. výdaje na uhrazení soudního poplatku, na pořízení důkazů, na právní zastoupení v případě sporu,</a:t>
            </a:r>
          </a:p>
          <a:p>
            <a:r>
              <a:rPr lang="cs-CZ" sz="1800" dirty="0"/>
              <a:t>provozní a režijní výdaje,</a:t>
            </a:r>
          </a:p>
          <a:p>
            <a:r>
              <a:rPr lang="cs-CZ" sz="1800" dirty="0"/>
              <a:t>cestovní náhrady,</a:t>
            </a:r>
          </a:p>
          <a:p>
            <a:r>
              <a:rPr lang="cs-CZ" sz="1800" dirty="0"/>
              <a:t>provize,</a:t>
            </a:r>
          </a:p>
          <a:p>
            <a:r>
              <a:rPr lang="cs-CZ" sz="1800" dirty="0"/>
              <a:t>opravy a údržba,</a:t>
            </a:r>
          </a:p>
          <a:p>
            <a:r>
              <a:rPr lang="pl-PL" sz="1800" dirty="0"/>
              <a:t>rezervy na budoucí ztráty a dluhy,</a:t>
            </a:r>
          </a:p>
          <a:p>
            <a:r>
              <a:rPr lang="cs-CZ" sz="1800" dirty="0"/>
              <a:t>odpisy dlouhodobého hmotného a nehmotného majetku,</a:t>
            </a:r>
          </a:p>
          <a:p>
            <a:r>
              <a:rPr lang="cs-CZ" sz="1800" dirty="0"/>
              <a:t>výdaje na audit projektu,</a:t>
            </a:r>
          </a:p>
          <a:p>
            <a:r>
              <a:rPr lang="cs-CZ" sz="1800" dirty="0"/>
              <a:t>výdaje na vedlejší aktivity projektu nad 15 % celkových způsobilých výdajů projektu,</a:t>
            </a:r>
          </a:p>
          <a:p>
            <a:r>
              <a:rPr lang="cs-CZ" sz="1800" dirty="0"/>
              <a:t>výdaje na nákup a vyvlastnění pozemků nad 10 % celkových způsobilých výdajů atd.</a:t>
            </a:r>
          </a:p>
        </p:txBody>
      </p:sp>
    </p:spTree>
    <p:extLst>
      <p:ext uri="{BB962C8B-B14F-4D97-AF65-F5344CB8AC3E}">
        <p14:creationId xmlns:p14="http://schemas.microsoft.com/office/powerpoint/2010/main" val="55830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127D7-C7C0-43ED-B120-21B07D4D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030499" cy="1019057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Pojištění majetku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9E98EA-EBD5-44EA-8E38-7C33F9C9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69" y="1498454"/>
            <a:ext cx="7793896" cy="4351338"/>
          </a:xfrm>
        </p:spPr>
        <p:txBody>
          <a:bodyPr/>
          <a:lstStyle/>
          <a:p>
            <a:pPr algn="just"/>
            <a:r>
              <a:rPr lang="cs-CZ" dirty="0"/>
              <a:t>doporučujeme příjemcům sjednat si pojištění majetku financovaného z IROP</a:t>
            </a:r>
          </a:p>
          <a:p>
            <a:pPr algn="just"/>
            <a:r>
              <a:rPr lang="cs-CZ" dirty="0"/>
              <a:t>pojištění je vhodné zejména v případě, že dojde ke zničení nebo poškození majetku pořízeného z dotace – v takovém případě by příjemce nebyl schopen naplnit účel projektu a zachovat po stanovené období výsledky realizace projektu a musel by podporu vracet (5 let udržitelnost)</a:t>
            </a:r>
          </a:p>
          <a:p>
            <a:pPr algn="just"/>
            <a:r>
              <a:rPr lang="cs-CZ" dirty="0"/>
              <a:t>pojištění majetku není povinné</a:t>
            </a:r>
          </a:p>
          <a:p>
            <a:pPr algn="just"/>
            <a:r>
              <a:rPr lang="cs-CZ" dirty="0"/>
              <a:t>výdaje na něj </a:t>
            </a:r>
            <a:r>
              <a:rPr lang="cs-CZ" dirty="0">
                <a:solidFill>
                  <a:srgbClr val="FF0000"/>
                </a:solidFill>
              </a:rPr>
              <a:t>nejsou způsobilé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501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1617C-7E1D-4EED-8E71-D65E8D8C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DPH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80CE8-A6D1-41FC-BB74-0528CE61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67" y="1800458"/>
            <a:ext cx="7886700" cy="4351338"/>
          </a:xfrm>
        </p:spPr>
        <p:txBody>
          <a:bodyPr/>
          <a:lstStyle/>
          <a:p>
            <a:pPr algn="just"/>
            <a:r>
              <a:rPr lang="cs-CZ" dirty="0"/>
              <a:t>DPH je způsobilým výdajem:</a:t>
            </a:r>
          </a:p>
          <a:p>
            <a:pPr lvl="1" algn="just"/>
            <a:r>
              <a:rPr lang="cs-CZ" dirty="0"/>
              <a:t>pokud je žadatel neplátce DPH;</a:t>
            </a:r>
          </a:p>
          <a:p>
            <a:pPr lvl="1" algn="just"/>
            <a:r>
              <a:rPr lang="cs-CZ" dirty="0"/>
              <a:t>pokud nemá žadatel jakožto plátce DPH k podporovaným hlavním aktivitám nárok na odpočet daně na vstupu a vztahuje-li se DPH ke způsobilému výdaji.</a:t>
            </a:r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494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B1057-3562-4BC8-8DB7-A37E777C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44" y="288288"/>
            <a:ext cx="7952763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12. Výzva MAS Radbuza-IROP-Péče o národní kulturní památky MAS Radbuza (III.)</a:t>
            </a:r>
            <a:br>
              <a:rPr lang="cs-CZ" sz="1400" b="0" i="0" dirty="0">
                <a:solidFill>
                  <a:srgbClr val="474E5D"/>
                </a:solidFill>
                <a:effectLst/>
                <a:latin typeface="Source Sans Pro" panose="020B0503030403020204" pitchFamily="34" charset="0"/>
              </a:rPr>
            </a:b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B1E5C6-16B0-43CC-A44B-44114F28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2" y="1909515"/>
            <a:ext cx="7952763" cy="4810067"/>
          </a:xfrm>
        </p:spPr>
        <p:txBody>
          <a:bodyPr>
            <a:normAutofit fontScale="92500"/>
          </a:bodyPr>
          <a:lstStyle/>
          <a:p>
            <a:r>
              <a:rPr lang="cs-CZ" dirty="0"/>
              <a:t>Vyhlášení výzvy: 15. října 2021</a:t>
            </a:r>
          </a:p>
          <a:p>
            <a:r>
              <a:rPr lang="cs-CZ" dirty="0"/>
              <a:t>Příjem žádostí: 15. října 2021 – </a:t>
            </a:r>
            <a:r>
              <a:rPr lang="cs-CZ" b="1" dirty="0">
                <a:solidFill>
                  <a:srgbClr val="FF0000"/>
                </a:solidFill>
              </a:rPr>
              <a:t>30. listopadu 2021 (12:00)</a:t>
            </a:r>
          </a:p>
          <a:p>
            <a:r>
              <a:rPr lang="cs-CZ" dirty="0"/>
              <a:t>Způsob podání: MS2014+ / IS KP14+</a:t>
            </a:r>
          </a:p>
          <a:p>
            <a:r>
              <a:rPr lang="cs-CZ" dirty="0"/>
              <a:t>Alokace výzvy MAS: </a:t>
            </a:r>
            <a:r>
              <a:rPr lang="cs-CZ" b="1" dirty="0">
                <a:solidFill>
                  <a:srgbClr val="FF0000"/>
                </a:solidFill>
              </a:rPr>
              <a:t>2 938 994,31 Kč</a:t>
            </a:r>
          </a:p>
          <a:p>
            <a:r>
              <a:rPr lang="cs-CZ" dirty="0"/>
              <a:t>Výše podpory: 95 % dotace z EFRR, 5% spolufinancování</a:t>
            </a:r>
          </a:p>
          <a:p>
            <a:r>
              <a:rPr lang="cs-CZ" dirty="0"/>
              <a:t>Min. výše způsobilých výdajů: </a:t>
            </a:r>
            <a:r>
              <a:rPr lang="cs-CZ" b="1" dirty="0"/>
              <a:t>500 000 Kč </a:t>
            </a:r>
          </a:p>
          <a:p>
            <a:r>
              <a:rPr lang="cs-CZ" dirty="0"/>
              <a:t>Max. výše způsobilých výdajů: </a:t>
            </a:r>
            <a:r>
              <a:rPr lang="cs-CZ" b="1" dirty="0"/>
              <a:t>2 938 994,31 Kč </a:t>
            </a:r>
          </a:p>
          <a:p>
            <a:r>
              <a:rPr lang="cs-CZ" dirty="0"/>
              <a:t>Datum ukončení realizace projektu: 30. 06. 2023</a:t>
            </a:r>
          </a:p>
          <a:p>
            <a:r>
              <a:rPr lang="cs-CZ" dirty="0"/>
              <a:t>Forma podpory: ex-post financování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0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35207-9870-4CB5-A0C0-4C6142B0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https://mseu.mssf.cz</a:t>
            </a:r>
          </a:p>
        </p:txBody>
      </p:sp>
      <p:pic>
        <p:nvPicPr>
          <p:cNvPr id="1027" name="Obrázek 2">
            <a:extLst>
              <a:ext uri="{FF2B5EF4-FFF2-40B4-BE49-F238E27FC236}">
                <a16:creationId xmlns:a16="http://schemas.microsoft.com/office/drawing/2014/main" id="{0A5F7CD4-8FA7-416A-9963-1AF14398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" y="1690689"/>
            <a:ext cx="7460118" cy="47350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798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AC9628-4D2B-4505-B095-E059D951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2" y="260059"/>
            <a:ext cx="7861009" cy="6484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Oprávnění žadatelé</a:t>
            </a:r>
          </a:p>
          <a:p>
            <a:pPr algn="just"/>
            <a:r>
              <a:rPr lang="cs-CZ" dirty="0"/>
              <a:t>Vlastníci památek nebo subjekty s právem hospodaření (dle zápisu v katastru nemovitostí), kromě fyzických osob nepodnikajících.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Cílové skupiny</a:t>
            </a:r>
          </a:p>
          <a:p>
            <a:pPr algn="just"/>
            <a:r>
              <a:rPr lang="cs-CZ" dirty="0"/>
              <a:t>Návštěvníci, vlastníci památek, subjekty s právem hospodaření, místní obyvatelé a podnikatelé. </a:t>
            </a:r>
          </a:p>
          <a:p>
            <a:pPr marL="0" indent="0" algn="just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Podporované aktivity</a:t>
            </a:r>
          </a:p>
          <a:p>
            <a:pPr algn="just"/>
            <a:r>
              <a:rPr lang="cs-CZ" dirty="0"/>
              <a:t>Bude podporována revitalizace a zatraktivnění národních kulturních památek. </a:t>
            </a:r>
          </a:p>
        </p:txBody>
      </p:sp>
    </p:spTree>
    <p:extLst>
      <p:ext uri="{BB962C8B-B14F-4D97-AF65-F5344CB8AC3E}">
        <p14:creationId xmlns:p14="http://schemas.microsoft.com/office/powerpoint/2010/main" val="115063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EE24A-43D6-4A8E-BF73-C91054CF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" y="0"/>
            <a:ext cx="8101763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</a:rPr>
              <a:t>Hlavní podporované aktivity (min. 85% CZV)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269E30-9D55-4A78-8754-DA7E0E9C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70" y="1484244"/>
            <a:ext cx="7853188" cy="537375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rgbClr val="0070C0"/>
                </a:solidFill>
              </a:rPr>
              <a:t>obnova památek </a:t>
            </a:r>
            <a:r>
              <a:rPr lang="cs-CZ" dirty="0"/>
              <a:t>(stavba, rekonstrukce a stavební úpravy, odstraňování nepůvodních a nevyhovujících stavebních prvků či staveb, realizace inženýrských sítí, restaurátorské a konzervační práce)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obnova parků a zahrad – </a:t>
            </a:r>
            <a:r>
              <a:rPr lang="cs-CZ" dirty="0"/>
              <a:t>pokud jsou součástí podpořených památek (terénní úpravy, obnova zeleně a vodních ploch, úprava a obnova cest, inženýrské sítě)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odstraňování přístupových bariér </a:t>
            </a:r>
            <a:r>
              <a:rPr lang="cs-CZ" dirty="0"/>
              <a:t>(budování výtahů a bezbariérových prvků pro návštěvníky)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restaurování a konzervování movitých předmětů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pořízení bezpečnostních prvků a zařízení</a:t>
            </a:r>
            <a:r>
              <a:rPr lang="cs-CZ" dirty="0"/>
              <a:t> pro ochranu památky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256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FC19A-F0D1-4D32-A651-42D68382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8229600" cy="1325563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0070C0"/>
                </a:solidFill>
              </a:rPr>
              <a:t>Hlavní podporované aktivity (min. 85% CZV)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144B9F-6354-4AD7-B2FF-9735C1D9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89" y="1343818"/>
            <a:ext cx="7886700" cy="536178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Modernizace a výstavba objektů sociálního zázemí</a:t>
            </a:r>
            <a:r>
              <a:rPr lang="cs-CZ" dirty="0"/>
              <a:t>, resp. návštěvnické infrastruktury (WC, šatna, pokladna, informační centrum, klidová zóna pro návštěvníky památky)</a:t>
            </a:r>
          </a:p>
          <a:p>
            <a:r>
              <a:rPr lang="cs-CZ" dirty="0">
                <a:solidFill>
                  <a:srgbClr val="0070C0"/>
                </a:solidFill>
              </a:rPr>
              <a:t>Pořízení HW a SW </a:t>
            </a:r>
            <a:r>
              <a:rPr lang="cs-CZ" dirty="0"/>
              <a:t>nezbytného k digitalizaci památek</a:t>
            </a:r>
          </a:p>
          <a:p>
            <a:r>
              <a:rPr lang="cs-CZ" dirty="0"/>
              <a:t>Součástí realizace projektu musí být </a:t>
            </a:r>
            <a:r>
              <a:rPr lang="cs-CZ" dirty="0">
                <a:solidFill>
                  <a:srgbClr val="FF0000"/>
                </a:solidFill>
              </a:rPr>
              <a:t>zpřístupnění památky </a:t>
            </a:r>
            <a:r>
              <a:rPr lang="cs-CZ" dirty="0"/>
              <a:t>(popsáno v plánu zpřístupnění, který je součástí studie proveditelnosti)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666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BC517-A9E7-417B-9A15-6AD12910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7452"/>
            <a:ext cx="8433786" cy="101010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Vedlejší podporované aktivity (max. 15% CZV)</a:t>
            </a:r>
            <a:br>
              <a:rPr lang="cs-CZ" sz="3200" b="1" dirty="0">
                <a:solidFill>
                  <a:srgbClr val="0070C0"/>
                </a:solidFill>
              </a:rPr>
            </a:br>
            <a:endParaRPr lang="cs-CZ" sz="3200" b="1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330D55-1988-4BF5-B6BA-C1989B72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109709"/>
            <a:ext cx="7818783" cy="57482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solidFill>
                  <a:srgbClr val="0070C0"/>
                </a:solidFill>
              </a:rPr>
              <a:t>osobní náklady projektového týmu </a:t>
            </a:r>
            <a:r>
              <a:rPr lang="cs-CZ" dirty="0"/>
              <a:t>(hrubá mzda, DPČ, DPP, zákonné odvody, náhrady za nemoc..),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pořízení studie proveditelnosti</a:t>
            </a:r>
            <a:r>
              <a:rPr lang="cs-CZ" dirty="0"/>
              <a:t>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pořízení projektové dokumentace, EIA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zabezpečení výstavby </a:t>
            </a:r>
            <a:r>
              <a:rPr lang="cs-CZ" dirty="0"/>
              <a:t>(technický dozor investora, BOZP, autorský dozor),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pořízení odborných nebo znaleckých posudků a analýz</a:t>
            </a:r>
            <a:r>
              <a:rPr lang="cs-CZ" dirty="0"/>
              <a:t>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restaurátorské záměry</a:t>
            </a:r>
            <a:r>
              <a:rPr lang="cs-CZ" dirty="0"/>
              <a:t>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zpracování výběrových a zadávacích řízení</a:t>
            </a:r>
            <a:r>
              <a:rPr lang="cs-CZ" dirty="0"/>
              <a:t>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povinná publicita</a:t>
            </a:r>
            <a:r>
              <a:rPr lang="cs-CZ" dirty="0"/>
              <a:t>,</a:t>
            </a:r>
          </a:p>
          <a:p>
            <a:pPr algn="just"/>
            <a:r>
              <a:rPr lang="cs-CZ" dirty="0">
                <a:solidFill>
                  <a:srgbClr val="0070C0"/>
                </a:solidFill>
              </a:rPr>
              <a:t>nákup pozemků</a:t>
            </a:r>
            <a:r>
              <a:rPr lang="cs-CZ" dirty="0"/>
              <a:t> nezbytných pro realizaci, cena pozemku nesmí přesáhnout 10 % celkových způsobilých výdajů, nákup staveb nezbytných pro realizaci projektu.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419872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1146D-8B1E-4A1F-AD9E-16B795FA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3" y="218114"/>
            <a:ext cx="7886700" cy="97312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Nezpůsobilé výdaje 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F029B8-227E-4CE1-9D65-0DBD314C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367406"/>
            <a:ext cx="8145710" cy="5490594"/>
          </a:xfrm>
        </p:spPr>
        <p:txBody>
          <a:bodyPr>
            <a:normAutofit/>
          </a:bodyPr>
          <a:lstStyle/>
          <a:p>
            <a:r>
              <a:rPr lang="cs-CZ" dirty="0"/>
              <a:t>výdaje na realizaci části projektu, která zasahuje mimo území MAS vymezené ve strategii CLLD, </a:t>
            </a:r>
          </a:p>
          <a:p>
            <a:r>
              <a:rPr lang="pl-PL" dirty="0"/>
              <a:t>výdaje bez přímého vztahu k projektu, </a:t>
            </a:r>
          </a:p>
          <a:p>
            <a:r>
              <a:rPr lang="cs-CZ" dirty="0"/>
              <a:t>výdaje na nákup nemovitosti nad cenu zjištěnou znaleckým posudkem a nákup pozemku nad stanoveným limitem 10% celkových ZV,  </a:t>
            </a:r>
          </a:p>
          <a:p>
            <a:r>
              <a:rPr lang="cs-CZ" dirty="0"/>
              <a:t>výdaj, který nesouvisí s cíli projektu, </a:t>
            </a:r>
          </a:p>
          <a:p>
            <a:r>
              <a:rPr lang="cs-CZ" dirty="0"/>
              <a:t>pojištění majetku financovaného z IROP ani jiného majetku, </a:t>
            </a:r>
          </a:p>
          <a:p>
            <a:r>
              <a:rPr lang="cs-CZ" dirty="0"/>
              <a:t>odpisy dlouhodobého hmotného a nehmotného majetku.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0359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1146D-8B1E-4A1F-AD9E-16B795FA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04" y="109057"/>
            <a:ext cx="7886700" cy="74319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</a:rPr>
              <a:t>Povinné přílohy žádosti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F029B8-227E-4CE1-9D65-0DBD314C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852256"/>
            <a:ext cx="7969541" cy="6005744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</a:rPr>
              <a:t>Plná moc </a:t>
            </a:r>
            <a:r>
              <a:rPr lang="cs-CZ" dirty="0"/>
              <a:t>(dokládá se v případě přenesení pravomocí na jinou osobu)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</a:rPr>
              <a:t>Zadávací a výběrová řízení </a:t>
            </a:r>
            <a:r>
              <a:rPr lang="cs-CZ" dirty="0"/>
              <a:t>(dokládá se pouze uzavřená smlouva na plnění zakázky, pokud existuje)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</a:rPr>
              <a:t>Studie proveditelnosti </a:t>
            </a:r>
            <a:r>
              <a:rPr lang="cs-CZ" dirty="0"/>
              <a:t>(dle přílohy č. 2 Specifických pravidel)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</a:rPr>
              <a:t>Doklad o prokázání právních vztahů k majetku, který je předmětem projektu </a:t>
            </a:r>
            <a:r>
              <a:rPr lang="cs-CZ" dirty="0"/>
              <a:t>(dokládají se výpisy z katastru nemovitostí, které nejsou starší 3 měsíců – pokud žadatel není zapsán v KN jako vlastník, či subjekt s právem hospodaření – dokládá se nájemní nebo pachtovní smlouva minimálně do ukončení udržitelnosti). </a:t>
            </a:r>
            <a:r>
              <a:rPr lang="cs-CZ" b="1" dirty="0"/>
              <a:t>Nájemní vztah musí být v době podání žádosti zapsán v katastru nemovitostí a pronajímatelem nesmí být FO nepodnikající.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0070C0"/>
                </a:solidFill>
              </a:rPr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514350" indent="-514350" algn="just">
              <a:buFont typeface="+mj-lt"/>
              <a:buAutoNum type="arabicPeriod"/>
            </a:pPr>
            <a:endParaRPr lang="cs-CZ" sz="3100" dirty="0"/>
          </a:p>
          <a:p>
            <a:pPr marL="0" indent="0" algn="just">
              <a:buNone/>
            </a:pPr>
            <a:endParaRPr lang="cs-CZ" sz="31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s-CZ" sz="2400" dirty="0"/>
          </a:p>
          <a:p>
            <a:pPr marL="514350" indent="-514350" algn="just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844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F029B8-227E-4CE1-9D65-0DBD314C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0" y="328474"/>
            <a:ext cx="7844358" cy="6420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cs-CZ" sz="2400" dirty="0">
                <a:solidFill>
                  <a:srgbClr val="0070C0"/>
                </a:solidFill>
              </a:rPr>
              <a:t>Projektová dokumentace pro vydání stavebního povolení nebo pro ohlášení stavby </a:t>
            </a:r>
            <a:r>
              <a:rPr lang="cs-CZ" sz="2400" dirty="0"/>
              <a:t>(zpracovaná autorizovaným projektantem)</a:t>
            </a:r>
            <a:endParaRPr lang="cs-CZ" sz="2400" dirty="0">
              <a:solidFill>
                <a:srgbClr val="0070C0"/>
              </a:solidFill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cs-CZ" sz="2400" dirty="0">
                <a:solidFill>
                  <a:srgbClr val="0070C0"/>
                </a:solidFill>
              </a:rPr>
              <a:t>Položkový rozpočet stavby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cs-CZ" sz="2400" dirty="0">
                <a:solidFill>
                  <a:srgbClr val="0070C0"/>
                </a:solidFill>
              </a:rPr>
              <a:t>Doklady o právní subjektivitě žadatele </a:t>
            </a:r>
            <a:r>
              <a:rPr lang="cs-CZ" sz="2400" dirty="0"/>
              <a:t>(nedokládají pouze subjekty zřízené státem, kraje, obce a jimi zřizované organizace. NNO dokládají zakladatelskou smlouvu, zakládací či zřizovací listinu, stanovy…)</a:t>
            </a:r>
            <a:endParaRPr lang="cs-CZ" sz="2400" b="1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 startAt="8"/>
            </a:pPr>
            <a:r>
              <a:rPr lang="cs-CZ" sz="2400" dirty="0">
                <a:solidFill>
                  <a:srgbClr val="0070C0"/>
                </a:solidFill>
              </a:rPr>
              <a:t>Výpis z rejstříku trestů </a:t>
            </a:r>
            <a:r>
              <a:rPr lang="cs-CZ" sz="2400" dirty="0"/>
              <a:t>(příloha zrušena)</a:t>
            </a:r>
            <a:endParaRPr lang="cs-CZ" sz="2400" b="1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 startAt="8"/>
            </a:pPr>
            <a:r>
              <a:rPr lang="cs-CZ" sz="2400" dirty="0">
                <a:solidFill>
                  <a:srgbClr val="0070C0"/>
                </a:solidFill>
              </a:rPr>
              <a:t>Souhlasné závazné stanovisko příslušného orgánu památkové péče podle § 14 zákona č. 20/1987 Sb., o státní památkové péči, ve znění pozdějších předpisů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cs-CZ" sz="2400" dirty="0">
                <a:solidFill>
                  <a:srgbClr val="0070C0"/>
                </a:solidFill>
              </a:rPr>
              <a:t>Čestné prohlášení o skutečném majiteli </a:t>
            </a:r>
            <a:r>
              <a:rPr lang="cs-CZ" sz="2400" dirty="0"/>
              <a:t>(pokud je žadatelem právnická osoba mimo veřejnoprávní osoby)</a:t>
            </a:r>
          </a:p>
          <a:p>
            <a:pPr marL="0" indent="0" algn="just">
              <a:buNone/>
            </a:pPr>
            <a:endParaRPr lang="cs-CZ" sz="2400" dirty="0"/>
          </a:p>
          <a:p>
            <a:pPr marL="514350" indent="-514350" algn="just">
              <a:buFont typeface="+mj-lt"/>
              <a:buAutoNum type="arabicPeriod" startAt="8"/>
            </a:pPr>
            <a:endParaRPr lang="cs-CZ" sz="24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1800" dirty="0"/>
          </a:p>
          <a:p>
            <a:pPr marL="514350" indent="-514350">
              <a:buFont typeface="+mj-lt"/>
              <a:buAutoNum type="arabicPeriod"/>
            </a:pPr>
            <a:endParaRPr lang="cs-CZ" sz="1800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ED18C2B-C5E9-4927-95B1-77EEF5E1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04" y="109058"/>
            <a:ext cx="7886700" cy="71656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</a:rPr>
              <a:t>Povinné přílohy žádosti </a:t>
            </a:r>
          </a:p>
        </p:txBody>
      </p:sp>
    </p:spTree>
    <p:extLst>
      <p:ext uri="{BB962C8B-B14F-4D97-AF65-F5344CB8AC3E}">
        <p14:creationId xmlns:p14="http://schemas.microsoft.com/office/powerpoint/2010/main" val="2287379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78560A-0170-4A13-A619-5AB7A611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43" y="1182848"/>
            <a:ext cx="7600950" cy="530597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14"/>
            </a:pPr>
            <a:endParaRPr lang="cs-CZ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 startAt="12"/>
            </a:pPr>
            <a:r>
              <a:rPr lang="cs-CZ" sz="2400" dirty="0">
                <a:solidFill>
                  <a:srgbClr val="0070C0"/>
                </a:solidFill>
              </a:rPr>
              <a:t>Odborné vyjádření k technickému stavu památky</a:t>
            </a:r>
            <a:r>
              <a:rPr lang="cs-CZ" sz="2400" dirty="0"/>
              <a:t> - nepovinná příloha</a:t>
            </a:r>
          </a:p>
          <a:p>
            <a:pPr marL="514350" indent="-514350" algn="just">
              <a:buFont typeface="+mj-lt"/>
              <a:buAutoNum type="arabicPeriod" startAt="12"/>
            </a:pPr>
            <a:endParaRPr lang="cs-CZ" sz="2400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 startAt="12"/>
            </a:pPr>
            <a:r>
              <a:rPr lang="cs-CZ" sz="2400" dirty="0">
                <a:solidFill>
                  <a:srgbClr val="0070C0"/>
                </a:solidFill>
              </a:rPr>
              <a:t>Partnerská smlouva </a:t>
            </a:r>
            <a:r>
              <a:rPr lang="cs-CZ" sz="2400" dirty="0"/>
              <a:t>(dokládá se v případě, že žadatel požaduje bodové zvýhodnění za preferenční kritérium: </a:t>
            </a:r>
            <a:r>
              <a:rPr lang="cs-CZ" sz="2400" b="1" dirty="0"/>
              <a:t>Do plánování či realizace projektu jsou zapojeni kromě žadatele další subjekty (partneři)</a:t>
            </a:r>
          </a:p>
          <a:p>
            <a:pPr marL="514350" indent="-514350" algn="just">
              <a:buFont typeface="+mj-lt"/>
              <a:buAutoNum type="arabicPeriod" startAt="12"/>
            </a:pPr>
            <a:endParaRPr lang="cs-CZ" b="1" dirty="0"/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9A699F-059E-413D-A023-8791641E532A}"/>
              </a:ext>
            </a:extLst>
          </p:cNvPr>
          <p:cNvSpPr/>
          <p:nvPr/>
        </p:nvSpPr>
        <p:spPr>
          <a:xfrm>
            <a:off x="671119" y="199131"/>
            <a:ext cx="679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  <a:latin typeface="+mj-lt"/>
              </a:rPr>
              <a:t>Nepovinné přílohy žádosti 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644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98B19-DE28-4C97-BD66-325051F5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14" y="138623"/>
            <a:ext cx="7886700" cy="94355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Indikátory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E0FAE0-322E-459E-A649-EAFDCEAE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82181"/>
            <a:ext cx="7886700" cy="54246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800" dirty="0"/>
              <a:t>Žadatel je povinen vybrat a naplnit indikátory, které odpovídají zvolené aktivitě a náplni projektu. Plánovaná hodnota indikátoru je závazná.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3600" dirty="0">
                <a:solidFill>
                  <a:srgbClr val="0070C0"/>
                </a:solidFill>
              </a:rPr>
              <a:t>9 10 05 – Zvýšení očekávaného počtu návštěv podporovaných kulturních a přírodních památek</a:t>
            </a:r>
          </a:p>
          <a:p>
            <a:pPr marL="0" indent="0" algn="just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pPr algn="just"/>
            <a:r>
              <a:rPr lang="cs-CZ" sz="3600" dirty="0">
                <a:solidFill>
                  <a:srgbClr val="0070C0"/>
                </a:solidFill>
              </a:rPr>
              <a:t>9 05 01 </a:t>
            </a:r>
            <a:r>
              <a:rPr lang="cs-CZ" sz="3600" dirty="0"/>
              <a:t>- </a:t>
            </a:r>
            <a:r>
              <a:rPr lang="cs-CZ" sz="3600" dirty="0">
                <a:solidFill>
                  <a:srgbClr val="0070C0"/>
                </a:solidFill>
              </a:rPr>
              <a:t>Počet revitalizovaných památkových objektů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300" dirty="0"/>
              <a:t>(cílová hodnota je 1 – pro jednu památku, i v případě, že se skládá z více budov)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/>
              <a:t>U indikátorů musí být vyplněna:</a:t>
            </a:r>
          </a:p>
          <a:p>
            <a:pPr lvl="1" algn="just"/>
            <a:r>
              <a:rPr lang="cs-CZ" sz="3600" dirty="0"/>
              <a:t> </a:t>
            </a:r>
            <a:r>
              <a:rPr lang="cs-CZ" sz="3600" dirty="0">
                <a:solidFill>
                  <a:srgbClr val="FF0000"/>
                </a:solidFill>
              </a:rPr>
              <a:t>výchozí hodnota </a:t>
            </a:r>
            <a:r>
              <a:rPr lang="cs-CZ" sz="3600" dirty="0"/>
              <a:t>a datum, ke kterému byla stanovena </a:t>
            </a:r>
          </a:p>
          <a:p>
            <a:pPr lvl="1" algn="just"/>
            <a:r>
              <a:rPr lang="cs-CZ" sz="3600" dirty="0"/>
              <a:t> </a:t>
            </a:r>
            <a:r>
              <a:rPr lang="cs-CZ" sz="3600" dirty="0">
                <a:solidFill>
                  <a:srgbClr val="FF0000"/>
                </a:solidFill>
              </a:rPr>
              <a:t>cílová hodnota</a:t>
            </a:r>
            <a:r>
              <a:rPr lang="cs-CZ" sz="3600" dirty="0"/>
              <a:t>, které žadatel plánuje realizací projektu dosáhnout a datum, ke kterému ji musí žadatel naplnit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3600" dirty="0"/>
              <a:t>Nenaplnění a současné také neudržení vykazovaného v době udržitelnosti může vést ke krácení nebo nevyplacení dotace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5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B1057-3562-4BC8-8DB7-A37E777C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44" y="288288"/>
            <a:ext cx="7952763" cy="1325563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13. Výzva MAS Radbuza-IROP-Zkvalitnění infrastruktury pro bezmotorovou dopravu a zvýšení bezpečnosti dopravy  (IV.)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B1E5C6-16B0-43CC-A44B-44114F28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3" y="2067339"/>
            <a:ext cx="7952762" cy="463826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Vyhlášení výzvy: 15. října 2021</a:t>
            </a:r>
          </a:p>
          <a:p>
            <a:r>
              <a:rPr lang="cs-CZ" dirty="0"/>
              <a:t>Příjem žádostí: 15. října 2021 – </a:t>
            </a:r>
            <a:r>
              <a:rPr lang="cs-CZ" b="1" dirty="0">
                <a:solidFill>
                  <a:srgbClr val="FF0000"/>
                </a:solidFill>
              </a:rPr>
              <a:t>30. listopadu 2021 (14:00)</a:t>
            </a:r>
          </a:p>
          <a:p>
            <a:r>
              <a:rPr lang="cs-CZ" dirty="0"/>
              <a:t>Způsob podání: MS2014+ / IS KP14+</a:t>
            </a:r>
          </a:p>
          <a:p>
            <a:r>
              <a:rPr lang="cs-CZ" dirty="0"/>
              <a:t>Alokace výzvy MAS: </a:t>
            </a:r>
            <a:r>
              <a:rPr lang="cs-CZ" b="1" dirty="0"/>
              <a:t>3 803 875,48</a:t>
            </a:r>
            <a:r>
              <a:rPr lang="cs-CZ" dirty="0"/>
              <a:t> </a:t>
            </a:r>
            <a:r>
              <a:rPr lang="cs-CZ" b="1" dirty="0"/>
              <a:t>Kč</a:t>
            </a:r>
          </a:p>
          <a:p>
            <a:r>
              <a:rPr lang="cs-CZ" dirty="0"/>
              <a:t>Výše podpory: 95 % dotace z EFRR, 5% spolufinancování</a:t>
            </a:r>
          </a:p>
          <a:p>
            <a:r>
              <a:rPr lang="cs-CZ" dirty="0"/>
              <a:t>Min. výše způsobilých výdajů: </a:t>
            </a:r>
            <a:r>
              <a:rPr lang="cs-CZ" b="1" dirty="0"/>
              <a:t>500 000 Kč </a:t>
            </a:r>
          </a:p>
          <a:p>
            <a:r>
              <a:rPr lang="cs-CZ" dirty="0"/>
              <a:t>Max. výše způsobilých výdajů: </a:t>
            </a:r>
            <a:r>
              <a:rPr lang="cs-CZ" b="1" dirty="0"/>
              <a:t>3 803 875,48 Kč</a:t>
            </a:r>
            <a:endParaRPr lang="cs-CZ" dirty="0"/>
          </a:p>
          <a:p>
            <a:r>
              <a:rPr lang="cs-CZ" dirty="0"/>
              <a:t>Datum ukončení realizace projektu: 30. 06. 2023</a:t>
            </a:r>
          </a:p>
          <a:p>
            <a:r>
              <a:rPr lang="cs-CZ" dirty="0"/>
              <a:t>Forma podpory: ex-post financování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81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0520C-455C-4774-938B-50C4E75A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HW a SW požadavky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B1B36D-04C6-4523-BD4A-01FA2AB6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828799"/>
            <a:ext cx="7714224" cy="4479235"/>
          </a:xfrm>
        </p:spPr>
        <p:txBody>
          <a:bodyPr>
            <a:normAutofit/>
          </a:bodyPr>
          <a:lstStyle/>
          <a:p>
            <a:pPr lvl="0" algn="just"/>
            <a:r>
              <a:rPr lang="cs-CZ" sz="3300" dirty="0"/>
              <a:t>Aktuální verze prohlížeče </a:t>
            </a:r>
            <a:r>
              <a:rPr lang="cs-CZ" sz="3300" dirty="0">
                <a:solidFill>
                  <a:srgbClr val="0070C0"/>
                </a:solidFill>
              </a:rPr>
              <a:t>Internet Explorer </a:t>
            </a:r>
            <a:r>
              <a:rPr lang="cs-CZ" sz="3300" dirty="0"/>
              <a:t>(</a:t>
            </a:r>
            <a:r>
              <a:rPr lang="cs-CZ" sz="3300" dirty="0">
                <a:solidFill>
                  <a:srgbClr val="FF0000"/>
                </a:solidFill>
              </a:rPr>
              <a:t>nepoužívat</a:t>
            </a:r>
            <a:r>
              <a:rPr lang="cs-CZ" sz="3300" dirty="0"/>
              <a:t> </a:t>
            </a:r>
            <a:r>
              <a:rPr lang="cs-CZ" sz="3300" dirty="0" err="1"/>
              <a:t>Edge</a:t>
            </a:r>
            <a:r>
              <a:rPr lang="cs-CZ" sz="3300" dirty="0"/>
              <a:t>, </a:t>
            </a:r>
            <a:r>
              <a:rPr lang="cs-CZ" sz="3300" dirty="0" err="1"/>
              <a:t>Mozilla</a:t>
            </a:r>
            <a:r>
              <a:rPr lang="cs-CZ" sz="3300" dirty="0"/>
              <a:t> ani Chrome)</a:t>
            </a:r>
          </a:p>
          <a:p>
            <a:pPr lvl="0" algn="just"/>
            <a:r>
              <a:rPr lang="cs-CZ" sz="3300" dirty="0"/>
              <a:t>Zapnutý </a:t>
            </a:r>
            <a:r>
              <a:rPr lang="cs-CZ" sz="3300" dirty="0" err="1">
                <a:solidFill>
                  <a:srgbClr val="0070C0"/>
                </a:solidFill>
              </a:rPr>
              <a:t>JavaScript</a:t>
            </a:r>
            <a:r>
              <a:rPr lang="cs-CZ" sz="3300" dirty="0"/>
              <a:t> (pro zadávání dat)</a:t>
            </a:r>
          </a:p>
          <a:p>
            <a:pPr lvl="0" algn="just"/>
            <a:r>
              <a:rPr lang="cs-CZ" sz="3300" dirty="0"/>
              <a:t>Poslední verze </a:t>
            </a:r>
            <a:r>
              <a:rPr lang="cs-CZ" sz="3300" dirty="0">
                <a:solidFill>
                  <a:srgbClr val="0070C0"/>
                </a:solidFill>
              </a:rPr>
              <a:t>Adobe </a:t>
            </a:r>
            <a:r>
              <a:rPr lang="cs-CZ" sz="3300" dirty="0" err="1">
                <a:solidFill>
                  <a:srgbClr val="0070C0"/>
                </a:solidFill>
              </a:rPr>
              <a:t>Acrobat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dirty="0" err="1">
                <a:solidFill>
                  <a:srgbClr val="0070C0"/>
                </a:solidFill>
              </a:rPr>
              <a:t>Readeru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400" dirty="0"/>
              <a:t>(pro </a:t>
            </a:r>
            <a:r>
              <a:rPr lang="cs-CZ" sz="3300" dirty="0"/>
              <a:t>tisk žádosti) </a:t>
            </a:r>
          </a:p>
          <a:p>
            <a:pPr lvl="0" algn="just"/>
            <a:r>
              <a:rPr lang="cs-CZ" sz="3300" dirty="0"/>
              <a:t>Nainstalovaný plugin </a:t>
            </a:r>
            <a:r>
              <a:rPr lang="cs-CZ" sz="3300" dirty="0">
                <a:solidFill>
                  <a:srgbClr val="0070C0"/>
                </a:solidFill>
              </a:rPr>
              <a:t>MS </a:t>
            </a:r>
            <a:r>
              <a:rPr lang="cs-CZ" sz="3300" dirty="0" err="1">
                <a:solidFill>
                  <a:srgbClr val="0070C0"/>
                </a:solidFill>
              </a:rPr>
              <a:t>Silverligh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dirty="0"/>
              <a:t>v nejnovější verzi (pro podepsání žádosti o podporu)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214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AC9628-4D2B-4505-B095-E059D951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2" y="278295"/>
            <a:ext cx="7861009" cy="6466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Oprávnění žadatelé</a:t>
            </a: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s-CZ" dirty="0">
                <a:solidFill>
                  <a:srgbClr val="0070C0"/>
                </a:solidFill>
              </a:rPr>
              <a:t>Pro aktivitu Bezpečnost dopravy a </a:t>
            </a:r>
            <a:r>
              <a:rPr lang="cs-CZ" dirty="0" err="1">
                <a:solidFill>
                  <a:srgbClr val="0070C0"/>
                </a:solidFill>
              </a:rPr>
              <a:t>Cyklodoprava</a:t>
            </a:r>
            <a:endParaRPr lang="cs-CZ" dirty="0">
              <a:solidFill>
                <a:srgbClr val="0070C0"/>
              </a:solidFill>
            </a:endParaRP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obce, 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dobrovolné svazky obcí, 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organizace zřizované nebo zakládané obcemi,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organizace zřizované nebo zakládané dobrovolnými svazky obcí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3200" b="1" dirty="0">
                <a:solidFill>
                  <a:srgbClr val="0070C0"/>
                </a:solidFill>
              </a:rPr>
              <a:t>Cílová skupina </a:t>
            </a:r>
          </a:p>
          <a:p>
            <a:pPr algn="just"/>
            <a:r>
              <a:rPr lang="cs-CZ" dirty="0"/>
              <a:t>Obyvatelé, návštěvníci, dojíždějící za prací a službami, uživatelé veřejné dopravy.</a:t>
            </a:r>
          </a:p>
        </p:txBody>
      </p:sp>
    </p:spTree>
    <p:extLst>
      <p:ext uri="{BB962C8B-B14F-4D97-AF65-F5344CB8AC3E}">
        <p14:creationId xmlns:p14="http://schemas.microsoft.com/office/powerpoint/2010/main" val="3759309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BC517-A9E7-417B-9A15-6AD12910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7342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Podporované aktivity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330D55-1988-4BF5-B6BA-C1989B72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073426"/>
            <a:ext cx="7938053" cy="551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Bezpečnost dopravy</a:t>
            </a:r>
          </a:p>
          <a:p>
            <a:r>
              <a:rPr lang="cs-CZ" dirty="0"/>
              <a:t>Rekonstrukce, modernizace a výstavba: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 chodníků podél silnic I., II. a III. třídy a místních komunikací, přizpůsobených osobám s omezenou schopností pohybu a orientace (včetně přechodů pro chodce a míst pro přecházení)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bezbariérových komunikací pro pěší k zastávkám veřejné hromadné dopravy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podchodů nebo lávek pro chodce přes silnice I., II. a III. třídy, 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dirty="0"/>
              <a:t>realizace souvisejících prvků zvyšujících bezpečnost železniční, silniční, cyklistické a pěší dopravy (veřejné osvětlení, prvky inteligentních dopravních systémů)</a:t>
            </a:r>
          </a:p>
        </p:txBody>
      </p:sp>
    </p:spTree>
    <p:extLst>
      <p:ext uri="{BB962C8B-B14F-4D97-AF65-F5344CB8AC3E}">
        <p14:creationId xmlns:p14="http://schemas.microsoft.com/office/powerpoint/2010/main" val="4150367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4E6022-2459-4FFD-A18A-D4EE1241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556590"/>
            <a:ext cx="7805530" cy="5565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err="1">
                <a:solidFill>
                  <a:srgbClr val="0070C0"/>
                </a:solidFill>
              </a:rPr>
              <a:t>Cyklodoprava</a:t>
            </a:r>
            <a:endParaRPr lang="cs-CZ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r>
              <a:rPr lang="cs-CZ" sz="3200" dirty="0"/>
              <a:t>Rekonstrukce, modernizace a výstavba: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sz="2800" dirty="0"/>
              <a:t>samostatných stezek pro cyklisty nebo stezek pro cyklisty a chodce se společným nebo odděleným provozem 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sz="2800" dirty="0"/>
              <a:t>jízdních pruhů pro cyklisty nebo společných pásů pro cyklisty a chodce v přidruženém prostoru silnic a místních komunikací</a:t>
            </a:r>
          </a:p>
          <a:p>
            <a:pPr lvl="1" algn="just">
              <a:buFont typeface="Calibri" panose="020F0502020204030204" pitchFamily="34" charset="0"/>
              <a:buChar char="−"/>
            </a:pPr>
            <a:r>
              <a:rPr lang="cs-CZ" sz="2800" dirty="0"/>
              <a:t>úprava a realizace liniových opatření pro cyklisty v hlavním dopravním prostoru silnic a místních komunikací v podobě vyhrazených jízdních pruhů pro cyklisty atd.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57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7D2F21-BEDC-440C-8BDE-3DF406A5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419" y="402672"/>
            <a:ext cx="7827894" cy="2550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 err="1">
                <a:solidFill>
                  <a:srgbClr val="0070C0"/>
                </a:solidFill>
              </a:rPr>
              <a:t>Cyklodoprava</a:t>
            </a:r>
            <a:r>
              <a:rPr lang="cs-CZ" sz="35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cs-CZ" sz="3500" b="1" dirty="0">
              <a:solidFill>
                <a:srgbClr val="0070C0"/>
              </a:solidFill>
            </a:endParaRPr>
          </a:p>
          <a:p>
            <a:r>
              <a:rPr lang="cs-CZ" dirty="0"/>
              <a:t>Dopravní značení silnic a MK musí být C8a,b, C9a,b nebo C10a,b</a:t>
            </a:r>
          </a:p>
          <a:p>
            <a:r>
              <a:rPr lang="cs-CZ"/>
              <a:t>Hlavní funkcí </a:t>
            </a:r>
            <a:r>
              <a:rPr lang="cs-CZ" dirty="0"/>
              <a:t>je doprava do zaměstnání, škol a za službami</a:t>
            </a:r>
          </a:p>
          <a:p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0D45BE8-206E-4E1A-8A4E-0922F96A8C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316" y="3429000"/>
            <a:ext cx="6753662" cy="29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50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7D2F21-BEDC-440C-8BDE-3DF406A5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419" y="402672"/>
            <a:ext cx="7827894" cy="6711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Nezpůsobilé výdaje  </a:t>
            </a:r>
          </a:p>
          <a:p>
            <a:pPr marL="0" indent="0">
              <a:buNone/>
            </a:pPr>
            <a:endParaRPr lang="cs-CZ" sz="3500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62FF28-AE70-4DA2-AF61-4D11C0D10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227" y="1308683"/>
            <a:ext cx="7827894" cy="54696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Výdaje na:</a:t>
            </a:r>
          </a:p>
          <a:p>
            <a:pPr>
              <a:buFontTx/>
              <a:buChar char="-"/>
            </a:pPr>
            <a:r>
              <a:rPr lang="cs-CZ" dirty="0"/>
              <a:t>bezbariérové úpravy vstupů do budov, </a:t>
            </a:r>
          </a:p>
          <a:p>
            <a:pPr>
              <a:buFontTx/>
              <a:buChar char="-"/>
            </a:pPr>
            <a:r>
              <a:rPr lang="cs-CZ" dirty="0"/>
              <a:t>realizaci parkovišť pro automobily,</a:t>
            </a:r>
          </a:p>
          <a:p>
            <a:pPr>
              <a:buFontTx/>
              <a:buChar char="-"/>
            </a:pPr>
            <a:r>
              <a:rPr lang="cs-CZ" dirty="0"/>
              <a:t>zřízení, provoz a odstranění zařízení staveniště,</a:t>
            </a:r>
          </a:p>
          <a:p>
            <a:pPr>
              <a:buFontTx/>
              <a:buChar char="-"/>
            </a:pPr>
            <a:r>
              <a:rPr lang="cs-CZ" dirty="0"/>
              <a:t>na přípravu a zpracování žádosti o podporu, s výjimkou zpracování studie proveditelnosti, </a:t>
            </a:r>
          </a:p>
          <a:p>
            <a:pPr>
              <a:buFontTx/>
              <a:buChar char="-"/>
            </a:pPr>
            <a:r>
              <a:rPr lang="cs-CZ" dirty="0"/>
              <a:t>spojené s řízením a administrací projektu,</a:t>
            </a:r>
          </a:p>
          <a:p>
            <a:pPr>
              <a:buFontTx/>
              <a:buChar char="-"/>
            </a:pPr>
            <a:r>
              <a:rPr lang="cs-CZ" dirty="0"/>
              <a:t>na audit projektu,</a:t>
            </a:r>
          </a:p>
          <a:p>
            <a:pPr>
              <a:buFontTx/>
              <a:buChar char="-"/>
            </a:pPr>
            <a:r>
              <a:rPr lang="cs-CZ" dirty="0"/>
              <a:t>na výstavbu, rekonstrukci nebo modernizaci polních a lesních cest,</a:t>
            </a:r>
          </a:p>
          <a:p>
            <a:pPr>
              <a:buFontTx/>
              <a:buChar char="-"/>
            </a:pPr>
            <a:r>
              <a:rPr lang="cs-CZ" dirty="0"/>
              <a:t>část výdajů na vedlejší aktivity projektu, převyšující 15 % celkových způsobilých výdajů projektu; konečná výše celkových způsobilých výdajů je známa po skončení poslední etapy realizace projektu atd.</a:t>
            </a:r>
          </a:p>
        </p:txBody>
      </p:sp>
    </p:spTree>
    <p:extLst>
      <p:ext uri="{BB962C8B-B14F-4D97-AF65-F5344CB8AC3E}">
        <p14:creationId xmlns:p14="http://schemas.microsoft.com/office/powerpoint/2010/main" val="2134947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1146D-8B1E-4A1F-AD9E-16B795FA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04" y="109057"/>
            <a:ext cx="7886700" cy="97312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Povinné přílohy žádosti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F029B8-227E-4CE1-9D65-0DBD314C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191236"/>
            <a:ext cx="8019875" cy="56667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900" b="1" dirty="0">
                <a:solidFill>
                  <a:srgbClr val="0070C0"/>
                </a:solidFill>
              </a:rPr>
              <a:t>Plná moc </a:t>
            </a:r>
            <a:r>
              <a:rPr lang="cs-CZ" sz="2600" dirty="0"/>
              <a:t>(dokládá se v případě přenesení pravomocí na jinou osobu)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b="1" dirty="0">
                <a:solidFill>
                  <a:srgbClr val="0070C0"/>
                </a:solidFill>
              </a:rPr>
              <a:t>Zadávací a výběrová řízení </a:t>
            </a:r>
            <a:r>
              <a:rPr lang="cs-CZ" sz="2600" dirty="0"/>
              <a:t>(dokládá se uzavřená smlouva na plnění zakázky, pokud existuje)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b="1" dirty="0">
                <a:solidFill>
                  <a:srgbClr val="0070C0"/>
                </a:solidFill>
              </a:rPr>
              <a:t>Doklady o právní subjektivitě žadatele </a:t>
            </a:r>
            <a:r>
              <a:rPr lang="cs-CZ" sz="2600" dirty="0"/>
              <a:t>(příloha zrušena)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b="1" dirty="0">
                <a:solidFill>
                  <a:srgbClr val="0070C0"/>
                </a:solidFill>
              </a:rPr>
              <a:t>Výpis z rejstříku trestů </a:t>
            </a:r>
            <a:r>
              <a:rPr lang="cs-CZ" sz="2600" dirty="0"/>
              <a:t>(příloha zrušena)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900" b="1" dirty="0">
                <a:solidFill>
                  <a:srgbClr val="0070C0"/>
                </a:solidFill>
              </a:rPr>
              <a:t>Studie proveditelnosti </a:t>
            </a:r>
            <a:r>
              <a:rPr lang="cs-CZ" sz="2600" dirty="0"/>
              <a:t>(zpracována podle osnovy uvedené v příloze Specifických pravidel)</a:t>
            </a:r>
            <a:endParaRPr lang="cs-CZ" sz="2600" b="1" dirty="0"/>
          </a:p>
          <a:p>
            <a:pPr marL="514350" indent="-514350">
              <a:buFont typeface="+mj-lt"/>
              <a:buAutoNum type="arabicPeriod"/>
            </a:pPr>
            <a:r>
              <a:rPr lang="cs-CZ" sz="2900" b="1" dirty="0">
                <a:solidFill>
                  <a:srgbClr val="0070C0"/>
                </a:solidFill>
              </a:rPr>
              <a:t>Karta souladu projektu s principy udržitelné mobility </a:t>
            </a:r>
            <a:r>
              <a:rPr lang="cs-CZ" sz="2600" dirty="0"/>
              <a:t>(zpracována podle osnovy uvedené v příloze Specifických pravidel)</a:t>
            </a:r>
            <a:endParaRPr lang="cs-CZ" sz="26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1800" dirty="0"/>
          </a:p>
          <a:p>
            <a:pPr marL="514350" indent="-514350">
              <a:buFont typeface="+mj-lt"/>
              <a:buAutoNum type="arabicPeriod"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70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63A1BE-CE3F-44D9-8C4A-C2FC73A0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5" y="1216404"/>
            <a:ext cx="7799003" cy="564159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cs-CZ" b="1" dirty="0">
                <a:solidFill>
                  <a:srgbClr val="0070C0"/>
                </a:solidFill>
              </a:rPr>
              <a:t>Čestné prohlášení o skutečném majiteli </a:t>
            </a:r>
            <a:r>
              <a:rPr lang="cs-CZ" sz="2600" dirty="0"/>
              <a:t>(pokud je žadatelem právnická osoba mimo veřejnoprávní osoby)</a:t>
            </a:r>
            <a:endParaRPr lang="cs-CZ" sz="26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cs-CZ" b="1" dirty="0">
                <a:solidFill>
                  <a:srgbClr val="0070C0"/>
                </a:solidFill>
              </a:rPr>
              <a:t>Územní rozhodnutí nebo územní souhlas nebo veřejnoprávní smlouva nahrazující územní řízení</a:t>
            </a:r>
            <a:r>
              <a:rPr lang="cs-CZ" sz="2600" b="1" dirty="0">
                <a:solidFill>
                  <a:srgbClr val="0070C0"/>
                </a:solidFill>
              </a:rPr>
              <a:t> </a:t>
            </a:r>
            <a:r>
              <a:rPr lang="cs-CZ" sz="2600" dirty="0"/>
              <a:t>(s nabytím právní moci nejpozději k datu, které odpovídá dnu podání žádosti o podporu)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cs-CZ" b="1" dirty="0">
                <a:solidFill>
                  <a:srgbClr val="0070C0"/>
                </a:solidFill>
              </a:rPr>
              <a:t>Žádost o stavební povolení nebo ohlášení, případně stavební povolení nebo souhlas s provedením ohlášeného stavebního záměru nebo veřejnoprávní smlouva nahrazující stavební povolení </a:t>
            </a:r>
            <a:r>
              <a:rPr lang="cs-CZ" sz="2600" dirty="0"/>
              <a:t>(s nabytím právní moci nejpozději k datu, které odpovídá dnu podání žádosti o podporu)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cs-CZ" b="1" dirty="0">
                <a:solidFill>
                  <a:srgbClr val="0070C0"/>
                </a:solidFill>
              </a:rPr>
              <a:t>Projektová dokumentace pro vydání stavebního povolení nebo pro ohlášení stavby </a:t>
            </a:r>
            <a:r>
              <a:rPr lang="cs-CZ" dirty="0"/>
              <a:t>(zpracovanou autorizovaným projektantem, v podrobnosti pro vydání stavebního povolení nebo ohlášení stavby)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0745750-8D66-41E6-A60D-094876E9E70C}"/>
              </a:ext>
            </a:extLst>
          </p:cNvPr>
          <p:cNvSpPr/>
          <p:nvPr/>
        </p:nvSpPr>
        <p:spPr>
          <a:xfrm>
            <a:off x="1724705" y="214023"/>
            <a:ext cx="4950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  <a:latin typeface="+mj-lt"/>
              </a:rPr>
              <a:t>Povinné přílohy žádosti </a:t>
            </a:r>
            <a:endParaRPr lang="cs-CZ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366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78560A-0170-4A13-A619-5AB7A611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77" y="1551962"/>
            <a:ext cx="7992800" cy="491509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cs-CZ" b="1" dirty="0">
                <a:solidFill>
                  <a:srgbClr val="0070C0"/>
                </a:solidFill>
              </a:rPr>
              <a:t>Položkový rozpočet stavby </a:t>
            </a:r>
            <a:r>
              <a:rPr lang="cs-CZ" sz="2600" dirty="0"/>
              <a:t>(stanoví ceny stavebních prací za účelem zjištění předpokládané ceny způsobilých výdajů hlavních a vedlejších aktivit projektu - originál ve formátu </a:t>
            </a:r>
            <a:r>
              <a:rPr lang="cs-CZ" sz="2600" dirty="0" err="1"/>
              <a:t>pdf</a:t>
            </a:r>
            <a:r>
              <a:rPr lang="cs-CZ" sz="2600" dirty="0"/>
              <a:t>.)</a:t>
            </a:r>
            <a:endParaRPr lang="cs-CZ" sz="26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cs-CZ" b="1" dirty="0">
                <a:solidFill>
                  <a:srgbClr val="0070C0"/>
                </a:solidFill>
              </a:rPr>
              <a:t>Doklady k výkupu nemovitostí </a:t>
            </a:r>
            <a:r>
              <a:rPr lang="cs-CZ" dirty="0"/>
              <a:t>– </a:t>
            </a:r>
            <a:r>
              <a:rPr lang="cs-CZ" sz="2600" dirty="0"/>
              <a:t>příloha zrušena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cs-CZ" b="1" dirty="0">
                <a:solidFill>
                  <a:srgbClr val="0070C0"/>
                </a:solidFill>
              </a:rPr>
              <a:t>Výpočet čistých jiných peněžních příjmů</a:t>
            </a:r>
            <a:r>
              <a:rPr lang="cs-CZ" dirty="0"/>
              <a:t> – </a:t>
            </a:r>
            <a:r>
              <a:rPr lang="cs-CZ" sz="2600" dirty="0"/>
              <a:t>příloha zrušena</a:t>
            </a:r>
            <a:endParaRPr lang="cs-CZ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cs-CZ" b="1" dirty="0">
                <a:solidFill>
                  <a:srgbClr val="0070C0"/>
                </a:solidFill>
              </a:rPr>
              <a:t>Smlouva o spolupráci </a:t>
            </a:r>
            <a:r>
              <a:rPr lang="cs-CZ" dirty="0"/>
              <a:t>– v případě, že projekt má být realizován na území více obcí a žadatelem je jedna z těchto obcí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514350" indent="-514350">
              <a:buFont typeface="+mj-lt"/>
              <a:buAutoNum type="arabicPeriod" startAt="14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19498DB-10A7-4A00-9CE3-99F9BF0EDB5E}"/>
              </a:ext>
            </a:extLst>
          </p:cNvPr>
          <p:cNvSpPr/>
          <p:nvPr/>
        </p:nvSpPr>
        <p:spPr>
          <a:xfrm>
            <a:off x="1733094" y="146911"/>
            <a:ext cx="4950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  <a:latin typeface="+mj-lt"/>
              </a:rPr>
              <a:t>Povinné přílohy žádosti </a:t>
            </a:r>
            <a:endParaRPr lang="cs-CZ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699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78560A-0170-4A13-A619-5AB7A611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76" y="1426128"/>
            <a:ext cx="7600950" cy="530597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14"/>
            </a:pPr>
            <a:endParaRPr lang="cs-CZ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 startAt="15"/>
            </a:pPr>
            <a:r>
              <a:rPr lang="cs-CZ" b="1" dirty="0">
                <a:solidFill>
                  <a:srgbClr val="0070C0"/>
                </a:solidFill>
              </a:rPr>
              <a:t>Partnerská smlouva </a:t>
            </a:r>
            <a:r>
              <a:rPr lang="cs-CZ" dirty="0"/>
              <a:t>(dokládá se v případě, že žadatel požaduje bodové zvýhodnění za preferenční kritérium: </a:t>
            </a:r>
            <a:r>
              <a:rPr lang="cs-CZ" b="1" dirty="0"/>
              <a:t>Do plánování či realizace projektu jsou zapojeni kromě žadatele další subjekty (partneři) </a:t>
            </a:r>
          </a:p>
          <a:p>
            <a:pPr marL="514350" indent="-514350" algn="just">
              <a:buFont typeface="+mj-lt"/>
              <a:buAutoNum type="arabicPeriod" startAt="15"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9A699F-059E-413D-A023-8791641E532A}"/>
              </a:ext>
            </a:extLst>
          </p:cNvPr>
          <p:cNvSpPr/>
          <p:nvPr/>
        </p:nvSpPr>
        <p:spPr>
          <a:xfrm>
            <a:off x="671119" y="199131"/>
            <a:ext cx="6795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  <a:latin typeface="+mj-lt"/>
              </a:rPr>
              <a:t>Nepovinné přílohy žádosti </a:t>
            </a:r>
            <a:endParaRPr lang="cs-CZ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476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98B19-DE28-4C97-BD66-325051F5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14" y="138623"/>
            <a:ext cx="7886700" cy="94355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Indikátory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E0FAE0-322E-459E-A649-EAFDCEAE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392571"/>
            <a:ext cx="7994708" cy="511424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Bezpečnost dopravy</a:t>
            </a:r>
          </a:p>
          <a:p>
            <a:r>
              <a:rPr lang="cs-CZ" dirty="0">
                <a:solidFill>
                  <a:srgbClr val="0070C0"/>
                </a:solidFill>
              </a:rPr>
              <a:t>7 50 01 – </a:t>
            </a:r>
            <a:r>
              <a:rPr lang="cs-CZ" dirty="0"/>
              <a:t>Počet realizací vedoucích ke zvýšení bezpečnosti v dopravě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0070C0"/>
                </a:solidFill>
              </a:rPr>
              <a:t>Cyklodoprava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7 61 00 – </a:t>
            </a:r>
            <a:r>
              <a:rPr lang="cs-CZ" dirty="0"/>
              <a:t>Délka nově vybudovaných cyklostezek a cyklotras</a:t>
            </a:r>
          </a:p>
          <a:p>
            <a:r>
              <a:rPr lang="cs-CZ" dirty="0">
                <a:solidFill>
                  <a:srgbClr val="0070C0"/>
                </a:solidFill>
              </a:rPr>
              <a:t>7 62 00 – </a:t>
            </a:r>
            <a:r>
              <a:rPr lang="cs-CZ" dirty="0"/>
              <a:t>Délka rekonstruovaných cyklostezek a cyklotras</a:t>
            </a:r>
          </a:p>
        </p:txBody>
      </p:sp>
    </p:spTree>
    <p:extLst>
      <p:ext uri="{BB962C8B-B14F-4D97-AF65-F5344CB8AC3E}">
        <p14:creationId xmlns:p14="http://schemas.microsoft.com/office/powerpoint/2010/main" val="531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676BD-696A-4A77-99E8-5AF081F1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03" y="126586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Registrace 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FFC9F967-F475-4A58-B219-6ABB6F44A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072"/>
            <a:ext cx="8003097" cy="4977935"/>
          </a:xfrm>
        </p:spPr>
      </p:pic>
    </p:spTree>
    <p:extLst>
      <p:ext uri="{BB962C8B-B14F-4D97-AF65-F5344CB8AC3E}">
        <p14:creationId xmlns:p14="http://schemas.microsoft.com/office/powerpoint/2010/main" val="3857232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C4F04-CE6A-4036-A30D-D57CA1C7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8" y="2843282"/>
            <a:ext cx="7229889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Děkujeme za pozornost </a:t>
            </a:r>
          </a:p>
        </p:txBody>
      </p:sp>
    </p:spTree>
    <p:extLst>
      <p:ext uri="{BB962C8B-B14F-4D97-AF65-F5344CB8AC3E}">
        <p14:creationId xmlns:p14="http://schemas.microsoft.com/office/powerpoint/2010/main" val="393257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186FD-4C30-4A72-80AB-45CE7E29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Registrace </a:t>
            </a:r>
            <a:endParaRPr lang="cs-CZ" dirty="0"/>
          </a:p>
        </p:txBody>
      </p:sp>
      <p:pic>
        <p:nvPicPr>
          <p:cNvPr id="1026" name="Obrázek 254">
            <a:extLst>
              <a:ext uri="{FF2B5EF4-FFF2-40B4-BE49-F238E27FC236}">
                <a16:creationId xmlns:a16="http://schemas.microsoft.com/office/drawing/2014/main" id="{52934D1D-C945-4ECF-9285-C34A241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7" y="1690689"/>
            <a:ext cx="7511773" cy="44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4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7F992-95E9-4E82-BD8E-233D6834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022110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100" dirty="0"/>
              <a:t>Po vytvoření uživatelského účtu bude uživateli zaslán nový e-mail s přihlašovacím jménem.</a:t>
            </a:r>
          </a:p>
        </p:txBody>
      </p:sp>
      <p:pic>
        <p:nvPicPr>
          <p:cNvPr id="2051" name="Obrázek 674">
            <a:extLst>
              <a:ext uri="{FF2B5EF4-FFF2-40B4-BE49-F238E27FC236}">
                <a16:creationId xmlns:a16="http://schemas.microsoft.com/office/drawing/2014/main" id="{1A1E2C3E-973E-4893-B9EB-7FB8DDF2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42" y="2504683"/>
            <a:ext cx="5753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7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BEE1F9D-2E8A-4283-B642-3CD25D26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9" y="542109"/>
            <a:ext cx="7341582" cy="3769831"/>
          </a:xfrm>
        </p:spPr>
        <p:txBody>
          <a:bodyPr/>
          <a:lstStyle/>
          <a:p>
            <a:pPr algn="just"/>
            <a:r>
              <a:rPr lang="cs-CZ" dirty="0"/>
              <a:t>Na zadané mobilní číslo přijde SMS zpráva s aktivačním kódem</a:t>
            </a:r>
          </a:p>
          <a:p>
            <a:pPr algn="just"/>
            <a:r>
              <a:rPr lang="cs-CZ" dirty="0"/>
              <a:t>Po zadání aktivačního kódu systém zašle e-mail s aktivačním URP odkazem na zadanou emailovou adresu</a:t>
            </a:r>
          </a:p>
          <a:p>
            <a:pPr algn="just"/>
            <a:r>
              <a:rPr lang="cs-CZ" dirty="0"/>
              <a:t>Aktivační URL odkaz je platný pouze 24 hodin </a:t>
            </a:r>
          </a:p>
          <a:p>
            <a:pPr algn="just"/>
            <a:r>
              <a:rPr lang="cs-CZ" dirty="0"/>
              <a:t>Po vytvoření uživatelského účtu bude uživateli zaslán nový e-mail s přihlašovacím jménem</a:t>
            </a:r>
          </a:p>
        </p:txBody>
      </p:sp>
      <p:pic>
        <p:nvPicPr>
          <p:cNvPr id="10" name="Obrázek 255">
            <a:extLst>
              <a:ext uri="{FF2B5EF4-FFF2-40B4-BE49-F238E27FC236}">
                <a16:creationId xmlns:a16="http://schemas.microsoft.com/office/drawing/2014/main" id="{62766F1E-2747-489E-8DE9-03AE7278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" y="4565067"/>
            <a:ext cx="7802976" cy="1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3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32A42-88D8-4E7A-BDE8-9D86E333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23" y="482571"/>
            <a:ext cx="7886700" cy="1346229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+mn-lt"/>
              </a:rPr>
              <a:t>Po přihlášení do MS2014+ se stisknutím tlačítka ŽADATEL dostanete na seznam žádostí o podporu/projektů, ke kterým máte v rámci svého konta přístup.</a:t>
            </a:r>
            <a:br>
              <a:rPr lang="cs-CZ" dirty="0"/>
            </a:br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FC06B9F3-93C7-4D8B-A33B-7855B643C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8" y="2013359"/>
            <a:ext cx="7886700" cy="4471698"/>
          </a:xfrm>
        </p:spPr>
      </p:pic>
    </p:spTree>
    <p:extLst>
      <p:ext uri="{BB962C8B-B14F-4D97-AF65-F5344CB8AC3E}">
        <p14:creationId xmlns:p14="http://schemas.microsoft.com/office/powerpoint/2010/main" val="2770927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2949</TotalTime>
  <Words>2656</Words>
  <Application>Microsoft Office PowerPoint</Application>
  <PresentationFormat>Předvádění na obrazovce (4:3)</PresentationFormat>
  <Paragraphs>261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Source Sans Pro</vt:lpstr>
      <vt:lpstr>Motiv Office</vt:lpstr>
      <vt:lpstr> Seminář pro žadatele  12. a 13. výzva IROP</vt:lpstr>
      <vt:lpstr>Jak vyplnit žádost v IS KP 14+</vt:lpstr>
      <vt:lpstr>https://mseu.mssf.cz</vt:lpstr>
      <vt:lpstr>HW a SW požadavky </vt:lpstr>
      <vt:lpstr>Registrace </vt:lpstr>
      <vt:lpstr>Registrace </vt:lpstr>
      <vt:lpstr> Po vytvoření uživatelského účtu bude uživateli zaslán nový e-mail s přihlašovacím jménem.</vt:lpstr>
      <vt:lpstr>Prezentace aplikace PowerPoint</vt:lpstr>
      <vt:lpstr>Po přihlášení do MS2014+ se stisknutím tlačítka ŽADATEL dostanete na seznam žádostí o podporu/projektů, ke kterým máte v rámci svého konta přístup. </vt:lpstr>
      <vt:lpstr>Stiskem tlačítka Nová žádost vstoupíte na obrazovku, kde vyberete operační program, v rámci kterého chcete podat žádost o podporu. V tomto případě Integrovaný regionální operační program. </vt:lpstr>
      <vt:lpstr>Po výběru programu je zobrazen seznam aktuálně otevřených výzev daného programu, v rámci nichž lze žádost o podporu založit.  </vt:lpstr>
      <vt:lpstr>Prezentace aplikace PowerPoint</vt:lpstr>
      <vt:lpstr>Obrazovka formuláře žádosti o podporu. V rámci této obrazovky jsou zpřístupněny k editaci datové oblasti definované ŘO ve výzvě. </vt:lpstr>
      <vt:lpstr>Prezentace aplikace PowerPoint</vt:lpstr>
      <vt:lpstr>Prezentace aplikace PowerPoint</vt:lpstr>
      <vt:lpstr>Depeše </vt:lpstr>
      <vt:lpstr>Prezentace aplikace PowerPoint</vt:lpstr>
      <vt:lpstr>Vybraný adresát se musí přesunout pomocí šipky do pravé tabulky.</vt:lpstr>
      <vt:lpstr>Prezentace aplikace PowerPoint</vt:lpstr>
      <vt:lpstr>Před finalizací žádosti provést kontrolu</vt:lpstr>
      <vt:lpstr>Podpis žádosti/příloh </vt:lpstr>
      <vt:lpstr>Prezentace aplikace PowerPoint</vt:lpstr>
      <vt:lpstr>Prezentace aplikace PowerPoint</vt:lpstr>
      <vt:lpstr>Užitečné informace ke všem výzvám</vt:lpstr>
      <vt:lpstr>Harmonogram </vt:lpstr>
      <vt:lpstr>Nezpůsobilé výdaje  společné pro všechny výzvy </vt:lpstr>
      <vt:lpstr>Pojištění majetku</vt:lpstr>
      <vt:lpstr>DPH</vt:lpstr>
      <vt:lpstr>12. Výzva MAS Radbuza-IROP-Péče o národní kulturní památky MAS Radbuza (III.) </vt:lpstr>
      <vt:lpstr>Prezentace aplikace PowerPoint</vt:lpstr>
      <vt:lpstr>Hlavní podporované aktivity (min. 85% CZV) </vt:lpstr>
      <vt:lpstr>Hlavní podporované aktivity (min. 85% CZV)</vt:lpstr>
      <vt:lpstr>Vedlejší podporované aktivity (max. 15% CZV) </vt:lpstr>
      <vt:lpstr>Nezpůsobilé výdaje  </vt:lpstr>
      <vt:lpstr>Povinné přílohy žádosti </vt:lpstr>
      <vt:lpstr>Povinné přílohy žádosti </vt:lpstr>
      <vt:lpstr>Prezentace aplikace PowerPoint</vt:lpstr>
      <vt:lpstr>Indikátory </vt:lpstr>
      <vt:lpstr>13. Výzva MAS Radbuza-IROP-Zkvalitnění infrastruktury pro bezmotorovou dopravu a zvýšení bezpečnosti dopravy  (IV.)</vt:lpstr>
      <vt:lpstr>Prezentace aplikace PowerPoint</vt:lpstr>
      <vt:lpstr>Podporované aktivity </vt:lpstr>
      <vt:lpstr>Prezentace aplikace PowerPoint</vt:lpstr>
      <vt:lpstr>Prezentace aplikace PowerPoint</vt:lpstr>
      <vt:lpstr>Prezentace aplikace PowerPoint</vt:lpstr>
      <vt:lpstr>Povinné přílohy žádosti </vt:lpstr>
      <vt:lpstr>Prezentace aplikace PowerPoint</vt:lpstr>
      <vt:lpstr>Prezentace aplikace PowerPoint</vt:lpstr>
      <vt:lpstr>Prezentace aplikace PowerPoint</vt:lpstr>
      <vt:lpstr>Indikátory 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MAS Radbuza</cp:lastModifiedBy>
  <cp:revision>295</cp:revision>
  <dcterms:created xsi:type="dcterms:W3CDTF">2016-10-13T12:54:19Z</dcterms:created>
  <dcterms:modified xsi:type="dcterms:W3CDTF">2021-11-03T12:44:01Z</dcterms:modified>
</cp:coreProperties>
</file>