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308" r:id="rId4"/>
    <p:sldId id="258" r:id="rId5"/>
    <p:sldId id="259" r:id="rId6"/>
    <p:sldId id="260" r:id="rId7"/>
    <p:sldId id="261" r:id="rId8"/>
    <p:sldId id="262" r:id="rId9"/>
    <p:sldId id="291" r:id="rId10"/>
    <p:sldId id="307" r:id="rId11"/>
    <p:sldId id="292" r:id="rId12"/>
    <p:sldId id="293" r:id="rId13"/>
    <p:sldId id="297" r:id="rId14"/>
    <p:sldId id="298" r:id="rId15"/>
    <p:sldId id="301" r:id="rId16"/>
    <p:sldId id="302" r:id="rId17"/>
    <p:sldId id="305" r:id="rId18"/>
    <p:sldId id="306" r:id="rId19"/>
    <p:sldId id="30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C9FE53F-415A-46EB-8286-1BE4054BB4D3}">
          <p14:sldIdLst>
            <p14:sldId id="256"/>
            <p14:sldId id="257"/>
            <p14:sldId id="308"/>
            <p14:sldId id="258"/>
            <p14:sldId id="259"/>
            <p14:sldId id="260"/>
            <p14:sldId id="261"/>
            <p14:sldId id="262"/>
            <p14:sldId id="291"/>
            <p14:sldId id="307"/>
            <p14:sldId id="292"/>
            <p14:sldId id="293"/>
            <p14:sldId id="297"/>
            <p14:sldId id="298"/>
            <p14:sldId id="301"/>
            <p14:sldId id="302"/>
            <p14:sldId id="305"/>
            <p14:sldId id="306"/>
            <p14:sldId id="309"/>
          </p14:sldIdLst>
        </p14:section>
        <p14:section name="Oddíl bez názvu" id="{4F6B5DAE-E0FF-4A0F-B310-9767EADA6654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6F11250-961F-4333-BA56-4D4B614425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-1" y="0"/>
            <a:ext cx="3429001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3725B5-7988-499E-92F2-805A969AF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25279-374B-4AB3-B994-CDA8A9DF0BA0}" type="datetimeFigureOut">
              <a:rPr lang="cs-CZ" smtClean="0"/>
              <a:t>18.05.2021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229ED05-69A9-463D-ABF7-1F7CD589F6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8E746EB-6BFB-439F-8A98-9BE4FFB51F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A3A22-20DE-4125-BF39-D27674FD2A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14365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265E1-518C-4D40-9A5A-1D413E6A5C9F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6670C-7E3F-417C-AF62-A189166D0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89117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7AEA-F95B-408E-884C-C84BDD42AC2A}" type="datetime1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38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4CD4-052A-4924-A0FE-12BAFFF3168F}" type="datetime1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04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038D-7587-443E-AD2B-F106E46D94D1}" type="datetime1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69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E426-C743-48FC-A821-C6E65DAD5700}" type="datetime1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75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9DDF-F62E-4A71-8457-798370713736}" type="datetime1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08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3DA3-32E4-4E7D-899E-CA8577236F38}" type="datetime1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13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49C2-2C45-4633-9066-19699B46143D}" type="datetime1">
              <a:rPr lang="cs-CZ" smtClean="0"/>
              <a:t>18.05.2021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88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A6EC-EB2D-4A1A-BE64-C729B3219D79}" type="datetime1">
              <a:rPr lang="cs-CZ" smtClean="0"/>
              <a:t>18.05.2021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06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CE16-269C-47DE-BFF7-8F2D2E8DF0F6}" type="datetime1">
              <a:rPr lang="cs-CZ" smtClean="0"/>
              <a:t>18.05.2021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34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5847-1298-4609-BD17-3812611EC9E8}" type="datetime1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24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15E9-BA02-4B37-8269-4F2DFFF02FE8}" type="datetime1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889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7D579-5A3A-431B-9673-731E669DE91B}" type="datetime1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514B6-5A1E-4372-9713-CD185CC6F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28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1570838"/>
            <a:ext cx="7772400" cy="391556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FOCUS GROUP</a:t>
            </a:r>
            <a:br>
              <a:rPr lang="cs-CZ" b="1" dirty="0"/>
            </a:br>
            <a:r>
              <a:rPr lang="cs-CZ" sz="5000" b="1" dirty="0"/>
              <a:t>SCLLD 2021-2027</a:t>
            </a:r>
            <a:br>
              <a:rPr lang="cs-CZ" sz="5000" b="1" dirty="0"/>
            </a:br>
            <a:r>
              <a:rPr lang="cs-CZ" sz="5000" b="1" dirty="0"/>
              <a:t>MAS Radbuza</a:t>
            </a:r>
            <a:br>
              <a:rPr lang="cs-CZ" sz="5000" b="1" dirty="0"/>
            </a:br>
            <a:r>
              <a:rPr lang="cs-CZ" sz="3100" b="1" dirty="0"/>
              <a:t>18. května 2021</a:t>
            </a:r>
            <a:endParaRPr lang="cs-CZ" sz="5000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9A412E6-5466-40A2-8C88-C89734CA29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28" y="120155"/>
            <a:ext cx="7346271" cy="145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413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ADC01-E36E-4140-80BC-B021C3F2D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Program rozvoje venkova </a:t>
            </a:r>
            <a:br>
              <a:rPr lang="cs-CZ" sz="3200" b="1" dirty="0"/>
            </a:br>
            <a:r>
              <a:rPr lang="cs-CZ" sz="3200" b="1" dirty="0"/>
              <a:t>(PRV)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FD2E19-E200-43FD-A969-E3C495895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1" dirty="0">
                <a:solidFill>
                  <a:srgbClr val="000000"/>
                </a:solidFill>
              </a:rPr>
              <a:t>P</a:t>
            </a:r>
            <a:r>
              <a:rPr lang="cs-CZ" sz="1800" b="1" i="0" dirty="0">
                <a:solidFill>
                  <a:srgbClr val="000000"/>
                </a:solidFill>
                <a:effectLst/>
              </a:rPr>
              <a:t>odporované aktivity pro CLLD 2014-2020: </a:t>
            </a:r>
          </a:p>
          <a:p>
            <a:r>
              <a:rPr lang="cs-CZ" sz="1800" dirty="0">
                <a:solidFill>
                  <a:srgbClr val="000000"/>
                </a:solidFill>
              </a:rPr>
              <a:t>projekty na retenci vody, preventivní protipovodňová opatření na drobných vodních tocích, protierozní opatření na drobných vodních</a:t>
            </a:r>
            <a:r>
              <a:rPr lang="cs-CZ" sz="1000" dirty="0">
                <a:solidFill>
                  <a:srgbClr val="474E5D"/>
                </a:solidFill>
                <a:latin typeface="Source Sans Pro" panose="020B050303040302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tocích</a:t>
            </a:r>
          </a:p>
          <a:p>
            <a:r>
              <a:rPr lang="cs-CZ" sz="1800" dirty="0">
                <a:solidFill>
                  <a:srgbClr val="000000"/>
                </a:solidFill>
              </a:rPr>
              <a:t>environmentální a společenské funkce lesa podporou ochrany melioračních a zpevňujících dřevin</a:t>
            </a:r>
          </a:p>
          <a:p>
            <a:r>
              <a:rPr lang="cs-CZ" sz="1800" dirty="0">
                <a:solidFill>
                  <a:srgbClr val="000000"/>
                </a:solidFill>
              </a:rPr>
              <a:t>značení, výstavba a rekonstrukce stezek, značení významných přírodních prvků, zřizování odpočinkových stanovišť, přístřešků, informačních tabulí, závory</a:t>
            </a:r>
          </a:p>
          <a:p>
            <a:r>
              <a:rPr lang="cs-CZ" sz="1800" dirty="0">
                <a:solidFill>
                  <a:srgbClr val="000000"/>
                </a:solidFill>
              </a:rPr>
              <a:t>pořízení strojů a technologií určených pro hospodaření na lesních pozemcích</a:t>
            </a:r>
          </a:p>
          <a:p>
            <a:r>
              <a:rPr lang="cs-CZ" sz="1800" dirty="0">
                <a:solidFill>
                  <a:srgbClr val="000000"/>
                </a:solidFill>
              </a:rPr>
              <a:t>Veřejná prostranství v obcích, Mateřské a základní školy, Vybrané kulturní památky, Kulturní a spolková zařízení včetně knihoven</a:t>
            </a:r>
          </a:p>
          <a:p>
            <a:endParaRPr lang="cs-CZ" sz="1800" dirty="0">
              <a:solidFill>
                <a:srgbClr val="000000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4375C1D-1EF7-47A3-8909-DE0C84A25F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898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AA08-7AB6-4ABC-B495-66AB69B7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28506"/>
            <a:ext cx="7886700" cy="116218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Společná zemědělská politika </a:t>
            </a:r>
            <a:br>
              <a:rPr lang="cs-CZ" sz="3200" b="1" dirty="0"/>
            </a:br>
            <a:r>
              <a:rPr lang="cs-CZ" sz="3200" b="1" dirty="0"/>
              <a:t>(dříve PRV)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EAAA63-C755-452A-A410-3313AF6A1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i="0" dirty="0">
                <a:solidFill>
                  <a:srgbClr val="000000"/>
                </a:solidFill>
                <a:effectLst/>
              </a:rPr>
              <a:t>Předpokládané možné podporované aktivity pro CLLD 2021-2027 z cíle H: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0" i="0" dirty="0">
                <a:solidFill>
                  <a:srgbClr val="000000"/>
                </a:solidFill>
                <a:effectLst/>
              </a:rPr>
              <a:t>Investice do zemědělských podniků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0" i="0" dirty="0">
                <a:solidFill>
                  <a:srgbClr val="000000"/>
                </a:solidFill>
                <a:effectLst/>
              </a:rPr>
              <a:t>Podpora zpracování zemědělských produktů a uvádění na trh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0" i="0" dirty="0">
                <a:solidFill>
                  <a:srgbClr val="000000"/>
                </a:solidFill>
                <a:effectLst/>
              </a:rPr>
              <a:t>Budování a zkvalitňování lesnické a zemědělské infrastruktury, neproduktivní investice v lesích, stezky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0" i="0" dirty="0">
                <a:solidFill>
                  <a:srgbClr val="000000"/>
                </a:solidFill>
                <a:effectLst/>
              </a:rPr>
              <a:t>Diverzifikace a zakládání nových podniků, venkovský cestovní ruch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0" i="0" dirty="0">
                <a:solidFill>
                  <a:srgbClr val="000000"/>
                </a:solidFill>
                <a:effectLst/>
              </a:rPr>
              <a:t>Podpora kvality technologií a produktů v lesích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0" i="0" dirty="0">
                <a:solidFill>
                  <a:srgbClr val="000000"/>
                </a:solidFill>
                <a:effectLst/>
              </a:rPr>
              <a:t>Hasičské zbrojnice pro jednotky požární ochrany V. kategorie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0" i="0" dirty="0">
                <a:solidFill>
                  <a:srgbClr val="000000"/>
                </a:solidFill>
                <a:effectLst/>
              </a:rPr>
              <a:t>Obchody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0" i="0" dirty="0">
                <a:solidFill>
                  <a:srgbClr val="000000"/>
                </a:solidFill>
                <a:effectLst/>
              </a:rPr>
              <a:t>Památky místního významu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0" i="0" dirty="0">
                <a:solidFill>
                  <a:srgbClr val="000000"/>
                </a:solidFill>
                <a:effectLst/>
              </a:rPr>
              <a:t>Kulturní a spolková zařízení vč. knihoven (kromě profesionálních), komunitní centra a zájmové, neformální a celoživotní vzdělávání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48E1A6D-4944-4F1D-8903-81BDB32E8A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346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047FB-C2EC-4A27-B406-D2EF882ED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3673"/>
            <a:ext cx="7886700" cy="1137016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sz="3200" b="1" dirty="0">
                <a:ea typeface="+mn-ea"/>
                <a:cs typeface="+mn-cs"/>
              </a:rPr>
              <a:t>Integrovaný regionální operační program</a:t>
            </a:r>
            <a:r>
              <a:rPr lang="cs-CZ" sz="3200" b="1" dirty="0">
                <a:ea typeface="+mn-ea"/>
                <a:cs typeface="+mn-cs"/>
              </a:rPr>
              <a:t> </a:t>
            </a:r>
            <a:br>
              <a:rPr lang="cs-CZ" sz="3200" b="1" dirty="0">
                <a:ea typeface="+mn-ea"/>
                <a:cs typeface="+mn-cs"/>
              </a:rPr>
            </a:br>
            <a:r>
              <a:rPr lang="cs-CZ" sz="3200" b="1" dirty="0">
                <a:ea typeface="+mn-ea"/>
                <a:cs typeface="+mn-cs"/>
              </a:rPr>
              <a:t>(IROP)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8AEF7C-F74B-4AA4-B4F1-FC21ECF45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000000"/>
                </a:solidFill>
              </a:rPr>
              <a:t>P</a:t>
            </a:r>
            <a:r>
              <a:rPr lang="cs-CZ" sz="1800" b="1" i="0" dirty="0">
                <a:solidFill>
                  <a:srgbClr val="000000"/>
                </a:solidFill>
                <a:effectLst/>
              </a:rPr>
              <a:t>odporované aktivity pro CLLD 2014-2020: 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zvýšení ochrany památky a jejího zabezpečení, restaurování památek, rekonstrukce stávajících expozic a depozitářů a budování nových expozic a depozitářů, digitalizace památek a mobiliářů, obnova parků a zahrad u souborů památek, modernizace, popř. výstavba nezbytných objektů sociálního, technického a technologického zázemí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sociální inkluze prostřednictvím stavebních úprav budov, učeben a venkovních prostor, pořízení vybavení, kompenzačních pomůcek a kompenzačního vybavení, nezbytných pro zajištění rovného přístupu ke vzdělávání sociálně vyloučeným osobám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pořízení bytů, bytových domů, nebytových prostor a jejich adaptace pro potřeby sociálního bydlení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aktivity realizované v rámci bezpečnosti (bezbariérové zastávky, zvuková a jiná signalizace), rozvoj </a:t>
            </a:r>
            <a:r>
              <a:rPr lang="cs-CZ" sz="1800" dirty="0" err="1">
                <a:solidFill>
                  <a:srgbClr val="000000"/>
                </a:solidFill>
              </a:rPr>
              <a:t>cyklodopravy</a:t>
            </a:r>
            <a:endParaRPr lang="cs-CZ" sz="1800" dirty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nová pracovní místa v rámci sociálního podniku (technické zázemí a vybavení)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0B72B37-10D2-4603-9B80-75C07BB441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370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B653E-E29E-4F20-A86A-9CF0BD063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3339"/>
            <a:ext cx="7886700" cy="118735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ea typeface="+mn-ea"/>
                <a:cs typeface="+mn-cs"/>
              </a:rPr>
              <a:t>Integrovaný regionální operační program</a:t>
            </a:r>
            <a:r>
              <a:rPr lang="cs-CZ" sz="3200" b="1" dirty="0">
                <a:ea typeface="+mn-ea"/>
                <a:cs typeface="+mn-cs"/>
              </a:rPr>
              <a:t> </a:t>
            </a:r>
            <a:br>
              <a:rPr lang="cs-CZ" sz="3200" b="1" dirty="0">
                <a:ea typeface="+mn-ea"/>
                <a:cs typeface="+mn-cs"/>
              </a:rPr>
            </a:br>
            <a:r>
              <a:rPr lang="cs-CZ" sz="3200" b="1" dirty="0">
                <a:ea typeface="+mn-ea"/>
                <a:cs typeface="+mn-cs"/>
              </a:rPr>
              <a:t>(IROP)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286B74-1320-4C0B-B214-84B0117B5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i="0" dirty="0">
                <a:solidFill>
                  <a:srgbClr val="000000"/>
                </a:solidFill>
                <a:effectLst/>
              </a:rPr>
              <a:t>Předpokládané možné podporované aktivity pro CLLD 2021-2027 z cíle</a:t>
            </a:r>
          </a:p>
          <a:p>
            <a:pPr marL="0" indent="0">
              <a:buNone/>
            </a:pPr>
            <a:r>
              <a:rPr lang="cs-CZ" sz="1800" b="1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5.1: Podpora integrovaného, sociálního, hospodářského a environmentálního rozvoje a kulturního dědictví, cestovního ruchu a bezpečnosti mimo městská území: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Zvýšení bezpečnosti v dopravě (vč. mostů) a jako doplňková aktivita také rekonstrukce komunikací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Budování infrastruktury pro cyklistickou dopravu (vč. turistické napojující se na stávající cyklostezky)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Revitalizace veřejných prostranství (vč. zastávek)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Odolnost jednotek požární ochrany II., III. a V. kategorie, budování/revitalizace umělých zdrojů požární vody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Zvyšování kapacit dětských skupin a mateřských škol (vč. hygienických požadavků)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Zkvalitňování základních škol s vazbou na klíčové kompetence, bezbariérovost a konektivitu, zkvalitňování zázemí pro práci s žáky se speciálními vzdělávacími potřebami, zkvalitňování zázemí pro pracovníky škol, kmenové učebny neúplných škol, zázemí pro komunitní aktivity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Budování infrastruktury pro sociální služby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Obnova muzeí, knihoven a kulturních památek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Budování veřejné infrastruktury cestovního ruchu – trasy, orientační systémy, odpočívadla, parkoviště, sociální zařízení, infocentra</a:t>
            </a:r>
          </a:p>
          <a:p>
            <a:pPr marL="0" indent="0">
              <a:buNone/>
            </a:pPr>
            <a:endParaRPr lang="cs-CZ" sz="180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78C503-FCA4-4281-BBE7-0DE130DD13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960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5CA38-069D-4B2D-B30A-F2500BE30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6894"/>
            <a:ext cx="7886700" cy="115379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b="1" i="0" dirty="0">
                <a:solidFill>
                  <a:srgbClr val="000000"/>
                </a:solidFill>
                <a:effectLst/>
              </a:rPr>
            </a:br>
            <a:br>
              <a:rPr lang="cs-CZ" sz="3600" b="1" i="0" dirty="0">
                <a:solidFill>
                  <a:srgbClr val="000000"/>
                </a:solidFill>
                <a:effectLst/>
              </a:rPr>
            </a:br>
            <a:r>
              <a:rPr lang="cs-CZ" sz="3600" b="1" i="0" dirty="0">
                <a:solidFill>
                  <a:srgbClr val="000000"/>
                </a:solidFill>
                <a:effectLst/>
              </a:rPr>
              <a:t>Operační program Zaměstnanost</a:t>
            </a:r>
            <a:br>
              <a:rPr lang="cs-CZ" sz="3600" b="1" i="0" dirty="0">
                <a:solidFill>
                  <a:srgbClr val="000000"/>
                </a:solidFill>
                <a:effectLst/>
              </a:rPr>
            </a:br>
            <a:r>
              <a:rPr lang="cs-CZ" sz="3600" b="1" i="0" dirty="0">
                <a:solidFill>
                  <a:srgbClr val="000000"/>
                </a:solidFill>
                <a:effectLst/>
              </a:rPr>
              <a:t>(OPZ)</a:t>
            </a:r>
            <a:br>
              <a:rPr lang="cs-CZ" b="0" i="0" dirty="0">
                <a:solidFill>
                  <a:srgbClr val="000000"/>
                </a:solidFill>
                <a:effectLst/>
                <a:latin typeface="Istok Web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D351E3-66B2-421C-9292-4ADE5AEF0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000000"/>
                </a:solidFill>
              </a:rPr>
              <a:t>P</a:t>
            </a:r>
            <a:r>
              <a:rPr lang="cs-CZ" sz="1800" b="1" i="0" dirty="0">
                <a:solidFill>
                  <a:srgbClr val="000000"/>
                </a:solidFill>
                <a:effectLst/>
              </a:rPr>
              <a:t>odporované aktivity pro CLLD 2014-2020: 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zprostředkování zaměstnání uchazečům o zaměstnání, Poradenské a informační činnosti a programy, Rekvalifikace, Pracovní rehabilitace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rozvoj nových podnikatelských aktivit v oblasti sociálního podnikání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sociální poradenství, terénní programy, sociálně aktivizační služby pro rodiny s dětmi, raná péče, kontaktní centra, nízkoprahová zařízení pro děti a mládež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doplnění kapacity stávajících institucionálních forem zařízení (typu školní družiny, kluby)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algn="just"/>
            <a:endParaRPr lang="cs-CZ" sz="24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3521D9C-C9A8-448E-B737-A0CB76D1ED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746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CC4C6-258E-40BD-9BE0-79A44BB8E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8172"/>
            <a:ext cx="7886700" cy="1212517"/>
          </a:xfrm>
        </p:spPr>
        <p:txBody>
          <a:bodyPr>
            <a:normAutofit/>
          </a:bodyPr>
          <a:lstStyle/>
          <a:p>
            <a:pPr algn="ctr"/>
            <a:r>
              <a:rPr lang="cs-CZ" sz="3200" b="1" i="0" dirty="0">
                <a:solidFill>
                  <a:srgbClr val="000000"/>
                </a:solidFill>
                <a:effectLst/>
              </a:rPr>
              <a:t>Operační program Zaměstnanost plus</a:t>
            </a:r>
            <a:br>
              <a:rPr lang="cs-CZ" sz="3200" b="1" i="0" dirty="0">
                <a:solidFill>
                  <a:srgbClr val="000000"/>
                </a:solidFill>
                <a:effectLst/>
              </a:rPr>
            </a:br>
            <a:r>
              <a:rPr lang="cs-CZ" sz="3200" b="1" i="0" dirty="0">
                <a:solidFill>
                  <a:srgbClr val="000000"/>
                </a:solidFill>
                <a:effectLst/>
              </a:rPr>
              <a:t>(OPZ+)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DF8885-9DD9-4745-B7D1-77AEAA169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900" b="1" i="0" dirty="0">
                <a:solidFill>
                  <a:srgbClr val="000000"/>
                </a:solidFill>
                <a:effectLst/>
              </a:rPr>
              <a:t>Předpokládané možné podporované aktivity 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pro CLLD 2021-2027 z cíle</a:t>
            </a:r>
            <a:endParaRPr lang="cs-CZ" sz="1900" b="1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cs-CZ" sz="1900" b="1" i="0" dirty="0">
                <a:solidFill>
                  <a:srgbClr val="000000"/>
                </a:solidFill>
                <a:effectLst/>
              </a:rPr>
              <a:t>2.1: Posílit aktivní začleňování občanů, a podpořit tak jejich rovné příležitosti a aktivní účast a nabídnout jim lepší zaměstnatelnost:</a:t>
            </a:r>
          </a:p>
          <a:p>
            <a:pPr marL="0" indent="0">
              <a:buNone/>
            </a:pPr>
            <a:r>
              <a:rPr lang="cs-CZ" sz="1800" b="0" i="0" u="sng" dirty="0">
                <a:solidFill>
                  <a:srgbClr val="000000"/>
                </a:solidFill>
                <a:effectLst/>
              </a:rPr>
              <a:t>Terénní aktivity a mobilní programy směřující k podpoře lidí v jejich přirozeném prostředí: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000000"/>
                </a:solidFill>
              </a:rPr>
              <a:t>Aktivizace a participace cílových skupin, komunitní (sociální) práce včetně vzniku, fungování a rozvoje komunitních center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000000"/>
                </a:solidFill>
              </a:rPr>
              <a:t>Sociální práce s důrazem na posílení kompetencí obcí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000000"/>
                </a:solidFill>
              </a:rPr>
              <a:t>Posílení prvků svépomoci, vzájemné pomoci, sousedské výpomoci, sdílení a výměny zkušeností, podpora dobrovolnictví a mezigenerační výměny a výpomoci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000000"/>
                </a:solidFill>
              </a:rPr>
              <a:t>Sdílená a neformální péče vč. paliativní a domácí hospicové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000000"/>
                </a:solidFill>
              </a:rPr>
              <a:t>Zaměstnanostní programy – podpora tvorby pracovních míst na venkově (obdoba sociálního podnikání)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000000"/>
                </a:solidFill>
              </a:rPr>
              <a:t>Posilování rodinných vazeb – příměstské tábory komunitního typu, programy pro rodiny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000000"/>
                </a:solidFill>
              </a:rPr>
              <a:t>Vzdělávací a osvětové aktivity</a:t>
            </a:r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9BBAEB0-BDE9-4C58-9050-F5809F7591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14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17BD3-8757-4129-816E-F34E697F1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29283"/>
            <a:ext cx="7886700" cy="1061406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b="0" i="0" dirty="0">
                <a:solidFill>
                  <a:srgbClr val="000000"/>
                </a:solidFill>
                <a:effectLst/>
              </a:rPr>
            </a:br>
            <a:br>
              <a:rPr lang="cs-CZ" sz="3600" b="0" i="0" dirty="0">
                <a:solidFill>
                  <a:srgbClr val="000000"/>
                </a:solidFill>
                <a:effectLst/>
              </a:rPr>
            </a:br>
            <a:r>
              <a:rPr lang="cs-CZ" sz="3600" b="1" i="0" dirty="0">
                <a:solidFill>
                  <a:srgbClr val="000000"/>
                </a:solidFill>
                <a:effectLst/>
              </a:rPr>
              <a:t>Operační program Technologie a aplikace </a:t>
            </a:r>
            <a:br>
              <a:rPr lang="cs-CZ" sz="3600" b="1" i="0" dirty="0">
                <a:solidFill>
                  <a:srgbClr val="000000"/>
                </a:solidFill>
                <a:effectLst/>
              </a:rPr>
            </a:br>
            <a:r>
              <a:rPr lang="cs-CZ" sz="3600" b="1" i="0" dirty="0">
                <a:solidFill>
                  <a:srgbClr val="000000"/>
                </a:solidFill>
                <a:effectLst/>
              </a:rPr>
              <a:t>pro konkurenceschopnost </a:t>
            </a:r>
            <a:br>
              <a:rPr lang="cs-CZ" sz="3600" b="1" i="0" dirty="0">
                <a:solidFill>
                  <a:srgbClr val="000000"/>
                </a:solidFill>
                <a:effectLst/>
              </a:rPr>
            </a:br>
            <a:r>
              <a:rPr lang="cs-CZ" sz="3600" b="1" i="0" dirty="0">
                <a:solidFill>
                  <a:srgbClr val="000000"/>
                </a:solidFill>
                <a:effectLst/>
              </a:rPr>
              <a:t>(OP TAK)</a:t>
            </a:r>
            <a:br>
              <a:rPr lang="cs-CZ" b="0" i="0" dirty="0">
                <a:solidFill>
                  <a:srgbClr val="000000"/>
                </a:solidFill>
                <a:effectLst/>
                <a:latin typeface="Istok Web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BA7000-1016-4C39-B11F-A193186DD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6913"/>
            <a:ext cx="7374447" cy="4130049"/>
          </a:xfrm>
        </p:spPr>
        <p:txBody>
          <a:bodyPr>
            <a:normAutofit/>
          </a:bodyPr>
          <a:lstStyle/>
          <a:p>
            <a:pPr algn="just"/>
            <a:r>
              <a:rPr lang="cs-CZ" sz="1800" dirty="0"/>
              <a:t>dotace max 50 % = 1 mil Kč</a:t>
            </a:r>
          </a:p>
          <a:p>
            <a:pPr algn="just"/>
            <a:r>
              <a:rPr lang="cs-CZ" sz="1800" dirty="0"/>
              <a:t>digitalizace, robotizace, automatizace; tj. inovativní projekty s vysokou přidanou hodnotou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15C04A1-ECCD-48AE-81C4-4AA9B7BB53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78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5FBAD-D8F7-4D54-A6B4-C1372E1B8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3200" b="1" i="0" dirty="0">
                <a:solidFill>
                  <a:srgbClr val="000000"/>
                </a:solidFill>
                <a:effectLst/>
              </a:rPr>
            </a:br>
            <a:r>
              <a:rPr lang="cs-CZ" sz="3200" b="1" i="0" dirty="0">
                <a:solidFill>
                  <a:srgbClr val="000000"/>
                </a:solidFill>
                <a:effectLst/>
              </a:rPr>
              <a:t>Operační program Technologie a aplikace </a:t>
            </a:r>
            <a:br>
              <a:rPr lang="cs-CZ" sz="3200" b="1" i="0" dirty="0">
                <a:solidFill>
                  <a:srgbClr val="000000"/>
                </a:solidFill>
                <a:effectLst/>
              </a:rPr>
            </a:br>
            <a:r>
              <a:rPr lang="cs-CZ" sz="3200" b="1" i="0" dirty="0">
                <a:solidFill>
                  <a:srgbClr val="000000"/>
                </a:solidFill>
                <a:effectLst/>
              </a:rPr>
              <a:t>pro konkurenceschopnost </a:t>
            </a:r>
            <a:br>
              <a:rPr lang="cs-CZ" sz="3200" b="1" i="0" dirty="0">
                <a:solidFill>
                  <a:srgbClr val="000000"/>
                </a:solidFill>
                <a:effectLst/>
              </a:rPr>
            </a:br>
            <a:r>
              <a:rPr lang="cs-CZ" sz="3200" b="1" i="0" dirty="0">
                <a:solidFill>
                  <a:srgbClr val="000000"/>
                </a:solidFill>
                <a:effectLst/>
              </a:rPr>
              <a:t>(OP TAK)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63E8A9-1982-46AB-A75B-0FF60A193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b="1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cs-CZ" sz="1800" b="1" i="0" dirty="0">
                <a:solidFill>
                  <a:srgbClr val="000000"/>
                </a:solidFill>
                <a:effectLst/>
              </a:rPr>
              <a:t>Předpokládané možné podporované aktivity pro CLLD 2021-2027 z cíle</a:t>
            </a:r>
          </a:p>
          <a:p>
            <a:pPr marL="0" indent="0">
              <a:buNone/>
            </a:pPr>
            <a:r>
              <a:rPr lang="cs-CZ" sz="1800" b="1" i="0" dirty="0">
                <a:solidFill>
                  <a:srgbClr val="000000"/>
                </a:solidFill>
                <a:effectLst/>
              </a:rPr>
              <a:t>2.1: Posílení růstu a konkurenceschopnosti malých a středních podniků: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0" i="0" dirty="0">
                <a:solidFill>
                  <a:srgbClr val="000000"/>
                </a:solidFill>
                <a:effectLst/>
              </a:rPr>
              <a:t>Pořízení užitkových vozidel na alternativní pohon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0" i="0" dirty="0">
                <a:solidFill>
                  <a:srgbClr val="000000"/>
                </a:solidFill>
                <a:effectLst/>
              </a:rPr>
              <a:t>Podpora infrastrukturních a energeticky úsporných opatření v malých a středních podnicích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0" i="0" dirty="0">
                <a:solidFill>
                  <a:srgbClr val="000000"/>
                </a:solidFill>
                <a:effectLst/>
              </a:rPr>
              <a:t>Pořízení nebo modernizace technologií v malých a středních podnicích (kromě prosté obnovy)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0" i="0" dirty="0">
                <a:solidFill>
                  <a:srgbClr val="000000"/>
                </a:solidFill>
                <a:effectLst/>
              </a:rPr>
              <a:t>Zavádění digitalizace a automatizace v malých a středních podnicích (kromě kancelářského vybavení)</a:t>
            </a:r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CB0A4AC-DB6D-477E-8D6F-9B04E1F486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411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54022-7C44-436C-8CA4-895AE4880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29283"/>
            <a:ext cx="7886700" cy="1061406"/>
          </a:xfrm>
        </p:spPr>
        <p:txBody>
          <a:bodyPr>
            <a:normAutofit/>
          </a:bodyPr>
          <a:lstStyle/>
          <a:p>
            <a:pPr algn="ctr"/>
            <a:r>
              <a:rPr lang="cs-CZ" sz="3200" b="1" i="0" dirty="0">
                <a:solidFill>
                  <a:srgbClr val="000000"/>
                </a:solidFill>
                <a:effectLst/>
              </a:rPr>
              <a:t>Operační program Životní prostředí</a:t>
            </a:r>
            <a:br>
              <a:rPr lang="cs-CZ" sz="3200" b="1" i="0" dirty="0">
                <a:solidFill>
                  <a:srgbClr val="000000"/>
                </a:solidFill>
                <a:effectLst/>
              </a:rPr>
            </a:br>
            <a:r>
              <a:rPr lang="cs-CZ" sz="3200" b="1" i="0" dirty="0">
                <a:solidFill>
                  <a:srgbClr val="000000"/>
                </a:solidFill>
                <a:effectLst/>
              </a:rPr>
              <a:t>(OPŽP)</a:t>
            </a:r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F5D6DC-28C3-4A62-ACDE-CB0653999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923" y="169068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i="0" dirty="0">
                <a:solidFill>
                  <a:srgbClr val="000000"/>
                </a:solidFill>
                <a:effectLst/>
              </a:rPr>
              <a:t>Předpokládané možné podporované aktivity pro CLLD 2021-2027 z cíle</a:t>
            </a:r>
          </a:p>
          <a:p>
            <a:pPr marL="0" indent="0" algn="l">
              <a:buNone/>
            </a:pPr>
            <a:r>
              <a:rPr lang="cs-CZ" sz="1800" b="1" dirty="0"/>
              <a:t>Priorita 1 – Životní prostředí – Podpora opatření v oblasti energetické účinnosti</a:t>
            </a:r>
            <a:endParaRPr lang="cs-CZ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1800" b="0" i="0" u="none" strike="noStrike" baseline="0" dirty="0">
                <a:latin typeface="Calibri" panose="020F0502020204030204" pitchFamily="34" charset="0"/>
              </a:rPr>
              <a:t>snížení energetické náročnosti veř. budov a veř. infrastruktury</a:t>
            </a:r>
          </a:p>
          <a:p>
            <a:pPr marR="0" algn="l"/>
            <a:r>
              <a:rPr lang="cs-CZ" sz="1800" b="0" i="0" u="none" strike="noStrike" baseline="0" dirty="0">
                <a:latin typeface="Calibri" panose="020F0502020204030204" pitchFamily="34" charset="0"/>
              </a:rPr>
              <a:t>snížení energetické náročnosti systémů technologické spotřeby energie</a:t>
            </a:r>
          </a:p>
          <a:p>
            <a:pPr marR="0" algn="l"/>
            <a:r>
              <a:rPr lang="cs-CZ" sz="1800" b="0" i="0" u="none" strike="noStrike" baseline="0" dirty="0">
                <a:latin typeface="Calibri" panose="020F0502020204030204" pitchFamily="34" charset="0"/>
              </a:rPr>
              <a:t>výstavba nových veřejných budov, které budou splňovat parametry pro pasivní nebo plusové budovy</a:t>
            </a:r>
          </a:p>
          <a:p>
            <a:pPr marR="0" algn="l"/>
            <a:r>
              <a:rPr lang="cs-CZ" sz="1800" b="0" i="0" u="none" strike="noStrike" baseline="0" dirty="0">
                <a:latin typeface="Calibri" panose="020F0502020204030204" pitchFamily="34" charset="0"/>
              </a:rPr>
              <a:t>doprovodné aktivity:</a:t>
            </a:r>
          </a:p>
          <a:p>
            <a:pPr lvl="1"/>
            <a:r>
              <a:rPr lang="cs-CZ" sz="1400" b="0" i="0" u="none" strike="noStrike" baseline="0" dirty="0">
                <a:latin typeface="Calibri" panose="020F0502020204030204" pitchFamily="34" charset="0"/>
              </a:rPr>
              <a:t>zlepšení kvality vnitřního prostředí budov</a:t>
            </a:r>
          </a:p>
          <a:p>
            <a:pPr lvl="1"/>
            <a:r>
              <a:rPr lang="pl-PL" sz="1400" b="0" i="0" u="none" strike="noStrike" baseline="0" dirty="0">
                <a:latin typeface="Calibri" panose="020F0502020204030204" pitchFamily="34" charset="0"/>
              </a:rPr>
              <a:t>zvýšení adaptability budov/infrastruktury na změnu klimatu</a:t>
            </a:r>
          </a:p>
          <a:p>
            <a:pPr marL="0" indent="0">
              <a:buNone/>
            </a:pPr>
            <a:endParaRPr lang="cs-CZ" sz="1800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8EE0D88-7221-49F9-B5C4-A51F03E7CC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03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7C22D5-E91E-47F1-98C7-239130D77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>
                <a:latin typeface="+mj-lt"/>
              </a:rPr>
              <a:t>Děkujeme za Vaši pomoc!</a:t>
            </a:r>
          </a:p>
          <a:p>
            <a:pPr marL="0" indent="0" algn="ctr">
              <a:buNone/>
            </a:pPr>
            <a:endParaRPr lang="cs-CZ" sz="4400" b="1" dirty="0">
              <a:latin typeface="+mj-lt"/>
            </a:endParaRPr>
          </a:p>
          <a:p>
            <a:pPr marL="0" indent="0" algn="ctr">
              <a:buNone/>
            </a:pPr>
            <a:endParaRPr lang="cs-CZ" sz="3200" dirty="0"/>
          </a:p>
          <a:p>
            <a:pPr marL="0" indent="0" algn="ctr">
              <a:buNone/>
            </a:pPr>
            <a:r>
              <a:rPr lang="cs-CZ" sz="3200" dirty="0"/>
              <a:t>Vaše MAS Radbuza</a:t>
            </a:r>
          </a:p>
          <a:p>
            <a:pPr marL="0" indent="0" algn="ctr">
              <a:buNone/>
            </a:pPr>
            <a:endParaRPr lang="cs-CZ" sz="4400" dirty="0"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EBF9F21-A65A-49F6-AC0D-26133A0ED8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950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Strategie CLLD 2021-2027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9594" y="1808847"/>
            <a:ext cx="765421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Podklady pro tvorbu:</a:t>
            </a:r>
          </a:p>
          <a:p>
            <a:pPr algn="just"/>
            <a:r>
              <a:rPr lang="cs-CZ" sz="1800" dirty="0"/>
              <a:t>Stávající Strategie CLLD 2014-2020</a:t>
            </a:r>
          </a:p>
          <a:p>
            <a:pPr algn="just"/>
            <a:r>
              <a:rPr lang="cs-CZ" sz="1800" dirty="0"/>
              <a:t>Data dle ČSU</a:t>
            </a:r>
          </a:p>
          <a:p>
            <a:pPr algn="just"/>
            <a:r>
              <a:rPr lang="cs-CZ" sz="1800" dirty="0"/>
              <a:t>Strategie regionálního rozvoje </a:t>
            </a:r>
            <a:r>
              <a:rPr lang="cs-CZ" sz="1800"/>
              <a:t>ČR 2021</a:t>
            </a:r>
            <a:r>
              <a:rPr lang="cs-CZ" sz="1800" dirty="0"/>
              <a:t>+</a:t>
            </a:r>
          </a:p>
          <a:p>
            <a:pPr algn="just"/>
            <a:r>
              <a:rPr lang="cs-CZ" sz="1800" dirty="0"/>
              <a:t>Mapování potřeb území</a:t>
            </a:r>
          </a:p>
          <a:p>
            <a:pPr algn="just"/>
            <a:r>
              <a:rPr lang="cs-CZ" sz="1800" dirty="0"/>
              <a:t>Komunikace s aktéry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9245260-54B0-41F8-9E48-FDA76C27C5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6B0126E-D3B1-4C39-97FE-06075289F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4062504"/>
            <a:ext cx="7059413" cy="209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1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94408-C292-411D-8BA1-CCE146F5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Strategie CLLD 2014-2020</a:t>
            </a:r>
            <a:endParaRPr lang="cs-CZ" sz="3200" dirty="0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D75972C3-48C5-4014-8AC0-F4B8C252F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105" y="1235514"/>
            <a:ext cx="6067563" cy="4833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1999BC7-B53D-4DAA-B8BA-AC15F5B779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72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EDC0-1001-4CEA-AC2B-DAF1BAEC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591" y="331570"/>
            <a:ext cx="7467785" cy="1325563"/>
          </a:xfrm>
        </p:spPr>
        <p:txBody>
          <a:bodyPr>
            <a:normAutofit/>
          </a:bodyPr>
          <a:lstStyle/>
          <a:p>
            <a:pPr algn="ctr"/>
            <a:r>
              <a:rPr lang="cs-CZ" sz="2900" b="1" dirty="0"/>
              <a:t>Do jaké míry jsou platné body </a:t>
            </a:r>
            <a:r>
              <a:rPr lang="cs-CZ" sz="2900" b="1" dirty="0">
                <a:solidFill>
                  <a:srgbClr val="0070C0"/>
                </a:solidFill>
              </a:rPr>
              <a:t>SWOT analýzy z SCLLD 2014-2020 – </a:t>
            </a:r>
            <a:r>
              <a:rPr lang="cs-CZ" sz="2900" b="1" u="sng" dirty="0">
                <a:solidFill>
                  <a:srgbClr val="0070C0"/>
                </a:solidFill>
              </a:rPr>
              <a:t>silné stránky</a:t>
            </a:r>
            <a:r>
              <a:rPr lang="cs-CZ" sz="2900" b="1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0AEA1B-C090-4A52-8BEA-BA419776E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1" y="1783680"/>
            <a:ext cx="7778503" cy="4557420"/>
          </a:xfrm>
        </p:spPr>
        <p:txBody>
          <a:bodyPr numCol="2"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spolková činnost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zachovalý charakter tradiční vesnice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značné množství kulturních památek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bezpečné území pro bydlení (nízká kriminalita)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blízkost krajského města Plzně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kvalitní životní prostředí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dálnice – dopravní obslužnost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zachovalá příroda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dostupná zdravotní péče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propojení na Bavorsko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bohatá historie území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nízká nezaměstnanost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rozvinutý průmysl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vysoká hustota obyvatel – nízká migrace do měst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aktivita občanů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nízký věkový průměr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velké množství ZUŠ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vysoká úroveň školství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dostatečná kapacita ZŠ a MŠ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dostatek kvalitních pracovních příležitostí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meziobecní spolupráce: rozvoj a spolupráce obcí a navzdory odlišné politické příslušnosti jejich vedení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0349BB9-D1CB-48F3-928D-26C81B2C42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99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26FEB-C803-4796-871E-B350C2A43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41" y="536895"/>
            <a:ext cx="7092200" cy="92278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/>
              <a:t>Do jaké míry jsou platné body </a:t>
            </a:r>
            <a:r>
              <a:rPr lang="cs-CZ" sz="3200" b="1" dirty="0">
                <a:solidFill>
                  <a:srgbClr val="0070C0"/>
                </a:solidFill>
              </a:rPr>
              <a:t>SWOT analýzy z SCLLD 2014-2020 – </a:t>
            </a:r>
            <a:r>
              <a:rPr lang="cs-CZ" sz="3200" b="1" u="sng" dirty="0">
                <a:solidFill>
                  <a:srgbClr val="0070C0"/>
                </a:solidFill>
              </a:rPr>
              <a:t>slabé stránky</a:t>
            </a:r>
            <a:r>
              <a:rPr lang="cs-CZ" sz="3200" b="1" dirty="0"/>
              <a:t>?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0641C4-4393-4F05-AB04-014265C9C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424" y="1601912"/>
            <a:ext cx="7716360" cy="4967562"/>
          </a:xfrm>
        </p:spPr>
        <p:txBody>
          <a:bodyPr numCol="2">
            <a:normAutofit fontScale="550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technický stav kulturních památek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nevyhovující dopravní obslužnost v malých obcích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nedostatečná technická infrastruktura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dopravní zátěž v obcích ležících na silnici 1. třídy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nedostatečné využívání </a:t>
            </a:r>
            <a:r>
              <a:rPr lang="cs-CZ" sz="3500" dirty="0" err="1"/>
              <a:t>brownfields</a:t>
            </a:r>
            <a:r>
              <a:rPr lang="cs-CZ" sz="35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nevyužité letiště v Líních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nízká četnost a podpora lokálních produktů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nakládání s odpady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nízká úroveň infrastruktury cestovního ruchu zejména ubytovacích a pohostinských služeb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stav půdního fondu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málo cyklostezek, nízká kvalita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nízká úroveň kulturní krajiny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nedostatek sociálních služeb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zemědělství orientované na velkovýrobu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nízká podpora malých individuálních zemědělců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průmyslové zóny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nízká úroveň infrastruktury cestovního ruchu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nedostatek iniciátorů spolkové činnosti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nedostatek kvalifikované pracovní síly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nevyjasněné majetkové vztahy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dirty="0"/>
              <a:t>špatný stav silnic III. a IV. třídy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DAA4829-2989-409C-96AD-E788A2E56F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43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D261C-B456-4735-9A7D-194456849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01" y="595618"/>
            <a:ext cx="7476663" cy="91051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/>
              <a:t>Do jaké míry jsou platné body </a:t>
            </a:r>
            <a:r>
              <a:rPr lang="cs-CZ" sz="3200" b="1" dirty="0">
                <a:solidFill>
                  <a:srgbClr val="0070C0"/>
                </a:solidFill>
              </a:rPr>
              <a:t>SWOT analýzy z SCLLD 2014-2020 - </a:t>
            </a:r>
            <a:r>
              <a:rPr lang="cs-CZ" sz="3200" b="1" u="sng" dirty="0">
                <a:solidFill>
                  <a:srgbClr val="0070C0"/>
                </a:solidFill>
              </a:rPr>
              <a:t>příležitosti</a:t>
            </a:r>
            <a:r>
              <a:rPr lang="cs-CZ" sz="3200" b="1" dirty="0"/>
              <a:t>?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1830F-E80D-43EB-90EE-731E4CC48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01" y="1506131"/>
            <a:ext cx="7886700" cy="435133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využití zrekonstruovaných kulturních památek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zlepšení občanské vybavenosti a služeb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využití dotací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plánovaná dálková cyklotrasa Praha – Plzeň - </a:t>
            </a:r>
            <a:r>
              <a:rPr lang="cs-CZ" dirty="0" err="1"/>
              <a:t>Regensburg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využití vazeb místních NNO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využití letiště Líně pro činnosti, které nenarušují kvalitu života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zkvalitnění systému nakládání s odpady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posílení mimoprodukčních funkcí a rozvoj služeb v zemědělství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využití kvalitního životního prostředí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7734AE5-1475-4B2E-BDC3-01E5F93231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299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49E70-358A-4436-9040-56F122571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866" y="629283"/>
            <a:ext cx="7663094" cy="83490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/>
              <a:t>Do jaké míry jsou platné body </a:t>
            </a:r>
            <a:r>
              <a:rPr lang="cs-CZ" sz="3200" b="1" dirty="0">
                <a:solidFill>
                  <a:srgbClr val="0070C0"/>
                </a:solidFill>
              </a:rPr>
              <a:t>SWOT analýzy z SCLLD 2014-2020 - </a:t>
            </a:r>
            <a:r>
              <a:rPr lang="cs-CZ" sz="3200" b="1" u="sng" dirty="0">
                <a:solidFill>
                  <a:srgbClr val="0070C0"/>
                </a:solidFill>
              </a:rPr>
              <a:t>hrozby</a:t>
            </a:r>
            <a:r>
              <a:rPr lang="cs-CZ" sz="3200" b="1" dirty="0"/>
              <a:t>?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23740-402C-4485-8DEE-CD2441216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535" y="1464186"/>
            <a:ext cx="7886700" cy="4877138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ohrožení financování obcí v souvislosti s činností státu a daňovou soustavou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sociopatologické jevy – problémy mládeže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využití letiště Líně pro mezinárodní dopravu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ohrožení kulturního dědictví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ohrožení půdního fondu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ohrožení dostupnosti zdravotní péče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ohrožení malých venkovských škol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centralizace služeb a veřejné správy a tím i zhoršení jejich dostupnosti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nedostatek pitné vody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možná ekonomická krize, problematika cizinců po ztrátě zaměstnání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klimatická změna – hrozba sucha i povodní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ohrožení zemědělského a lesního fondu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narůstající počet ubytoven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tlak na slučování obcí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9423D0A-6A65-418B-955F-5DDD9A145E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959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0A6A6-E71C-452D-8201-E0DE74F62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67" y="82790"/>
            <a:ext cx="7671971" cy="1325563"/>
          </a:xfrm>
        </p:spPr>
        <p:txBody>
          <a:bodyPr>
            <a:noAutofit/>
          </a:bodyPr>
          <a:lstStyle/>
          <a:p>
            <a:pPr algn="ctr"/>
            <a:br>
              <a:rPr lang="cs-CZ" sz="3200" b="1" dirty="0"/>
            </a:br>
            <a:r>
              <a:rPr lang="cs-CZ" sz="2900" b="1" dirty="0"/>
              <a:t>Do jaké míry jsou platné body </a:t>
            </a:r>
            <a:r>
              <a:rPr lang="cs-CZ" sz="2900" b="1" dirty="0">
                <a:solidFill>
                  <a:srgbClr val="0070C0"/>
                </a:solidFill>
              </a:rPr>
              <a:t>Analýzy problémů a potřeb 2014-2020</a:t>
            </a:r>
            <a:r>
              <a:rPr lang="cs-CZ" sz="2900" b="1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A0A627-6119-48E7-8B14-1BF2A3DB7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4188"/>
            <a:ext cx="7671971" cy="5115187"/>
          </a:xfrm>
        </p:spPr>
        <p:txBody>
          <a:bodyPr>
            <a:normAutofit fontScale="625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velké množství nevyužívaných objektů a ploch (např. letiště v Líních, zemědělské areály)</a:t>
            </a:r>
          </a:p>
          <a:p>
            <a:pPr lvl="0"/>
            <a:r>
              <a:rPr lang="cs-CZ" dirty="0"/>
              <a:t>vytváření podmínek pro místní podnikání </a:t>
            </a:r>
          </a:p>
          <a:p>
            <a:pPr lvl="0"/>
            <a:r>
              <a:rPr lang="cs-CZ" dirty="0"/>
              <a:t>zvýšení rekreačního potenciálu území (např. aktivní trávení volného času, cykloturistika, pěší turistika)</a:t>
            </a:r>
          </a:p>
          <a:p>
            <a:pPr lvl="0"/>
            <a:r>
              <a:rPr lang="cs-CZ" dirty="0"/>
              <a:t>zkvalitnění dopravní, technické a občanské infrastruktury </a:t>
            </a:r>
          </a:p>
          <a:p>
            <a:pPr lvl="0"/>
            <a:r>
              <a:rPr lang="cs-CZ" dirty="0"/>
              <a:t>nevyhovující technický stav kulturních památek</a:t>
            </a:r>
          </a:p>
          <a:p>
            <a:pPr lvl="0"/>
            <a:r>
              <a:rPr lang="cs-CZ" dirty="0"/>
              <a:t>nedostatečná propagace území v oblasti cestovního ruchu</a:t>
            </a:r>
          </a:p>
          <a:p>
            <a:pPr lvl="0"/>
            <a:r>
              <a:rPr lang="cs-CZ" dirty="0"/>
              <a:t>v regionu chybí drobní zemědělští podnikatelé, biofarmy i samostatně hospodařící rolníci, kteří by nabízeli regionální produkty prostřednictvím např. prodeje ze dvora, farmářských trhů, </a:t>
            </a:r>
            <a:r>
              <a:rPr lang="cs-CZ" dirty="0" err="1"/>
              <a:t>bedýnkování</a:t>
            </a:r>
            <a:r>
              <a:rPr lang="cs-CZ" dirty="0"/>
              <a:t>, apod.</a:t>
            </a:r>
          </a:p>
          <a:p>
            <a:pPr lvl="0"/>
            <a:r>
              <a:rPr lang="cs-CZ" dirty="0"/>
              <a:t>stav objektů a vybavení základních a mateřských škol v regionu</a:t>
            </a:r>
          </a:p>
          <a:p>
            <a:pPr lvl="0"/>
            <a:r>
              <a:rPr lang="cs-CZ" dirty="0"/>
              <a:t>špatný technický stav komunikací a nízká bezpečnost provozu, zejména s ohledem na chodce a cyklisty</a:t>
            </a:r>
          </a:p>
          <a:p>
            <a:pPr lvl="0"/>
            <a:r>
              <a:rPr lang="cs-CZ" dirty="0"/>
              <a:t>nevyhovují stav nebo absence kanalizačních a vodovodních sítí </a:t>
            </a:r>
          </a:p>
          <a:p>
            <a:pPr lvl="0"/>
            <a:r>
              <a:rPr lang="cs-CZ" dirty="0"/>
              <a:t>nedostatečné zázemí, lidské zdroje a vysoká administrativní zátěž pro činnost místních spolků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09DEA7-406A-4415-AD72-A47FE52E63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6"/>
            <a:ext cx="2971800" cy="47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463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A46F1C-46BB-4BE5-ABF9-E7B55FB40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2062"/>
            <a:ext cx="7886700" cy="112862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Program rozvoje venkova </a:t>
            </a:r>
            <a:br>
              <a:rPr lang="cs-CZ" sz="3200" b="1" dirty="0"/>
            </a:br>
            <a:r>
              <a:rPr lang="cs-CZ" sz="3200" b="1" dirty="0"/>
              <a:t>(PRV)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46ADF-A278-4FA3-A69B-6AB6B2CFA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000000"/>
                </a:solidFill>
              </a:rPr>
              <a:t>P</a:t>
            </a:r>
            <a:r>
              <a:rPr lang="cs-CZ" sz="1800" b="1" i="0" dirty="0">
                <a:solidFill>
                  <a:srgbClr val="000000"/>
                </a:solidFill>
                <a:effectLst/>
              </a:rPr>
              <a:t>odporované aktivity pro CLLD 2014-2020: </a:t>
            </a:r>
            <a:endParaRPr lang="cs-CZ" sz="1800" dirty="0">
              <a:ea typeface="+mj-ea"/>
              <a:cs typeface="+mj-cs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ea typeface="+mj-ea"/>
                <a:cs typeface="+mj-cs"/>
              </a:rPr>
              <a:t>hmotné a nehmotné investice v živočišné a rostlinné výrobě, je určena na investice do zemědělských staveb a technologií pro živočišnou a rostlinnou výrobu a pro školkařskou produkce; </a:t>
            </a:r>
            <a:r>
              <a:rPr lang="cs-CZ" sz="1200" b="0" i="0" dirty="0">
                <a:solidFill>
                  <a:srgbClr val="474E5D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lang="cs-CZ" sz="1800" dirty="0">
                <a:ea typeface="+mj-ea"/>
                <a:cs typeface="+mj-cs"/>
              </a:rPr>
              <a:t>investice na pořízení mobilních strojů pro zemědělskou výrobu</a:t>
            </a:r>
          </a:p>
          <a:p>
            <a:pPr algn="just"/>
            <a:r>
              <a:rPr lang="cs-CZ" sz="1800" dirty="0">
                <a:ea typeface="+mj-ea"/>
                <a:cs typeface="+mj-cs"/>
              </a:rPr>
              <a:t>hmotné a nehmotné investice, které se týkají zpracování zemědělských produktů a jejich uvádění na trh</a:t>
            </a:r>
          </a:p>
          <a:p>
            <a:pPr algn="just"/>
            <a:r>
              <a:rPr lang="cs-CZ" sz="1800" dirty="0">
                <a:ea typeface="+mj-ea"/>
                <a:cs typeface="+mj-cs"/>
              </a:rPr>
              <a:t>stavební obnova, pořízení strojů a dalšího vybavení pro nezemědělskou činnost</a:t>
            </a:r>
          </a:p>
          <a:p>
            <a:pPr algn="just">
              <a:lnSpc>
                <a:spcPct val="100000"/>
              </a:lnSpc>
            </a:pPr>
            <a:r>
              <a:rPr lang="cs-CZ" sz="1800" dirty="0">
                <a:ea typeface="+mj-ea"/>
                <a:cs typeface="+mj-cs"/>
              </a:rPr>
              <a:t>hmotné nebo nehmotné investice, které souvisejí s rekonstrukcí a budováním lesnické infrastruktury vedoucí ke zlepšení kvality či zvýšení hustoty lesních cest</a:t>
            </a:r>
          </a:p>
          <a:p>
            <a:pPr algn="just">
              <a:lnSpc>
                <a:spcPct val="100000"/>
              </a:lnSpc>
            </a:pPr>
            <a:r>
              <a:rPr lang="cs-CZ" sz="1800" dirty="0">
                <a:ea typeface="+mj-ea"/>
                <a:cs typeface="+mj-cs"/>
              </a:rPr>
              <a:t>hmotné nebo nehmotné investice, které souvisejí s rekonstrukcí a budováním zemědělské infrastruktury vedoucí ke zlepšení kvality či zvýšení hustoty polních cest</a:t>
            </a:r>
          </a:p>
          <a:p>
            <a:pPr algn="just">
              <a:lnSpc>
                <a:spcPct val="110000"/>
              </a:lnSpc>
            </a:pPr>
            <a:r>
              <a:rPr lang="cs-CZ" sz="1800" dirty="0">
                <a:ea typeface="+mj-ea"/>
                <a:cs typeface="+mj-cs"/>
              </a:rPr>
              <a:t>opatření ke zpřístupnění zemědělských pozemků (mimo intravilán), protierozní opatření pro ochranu půdního fondu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35CA666-0F98-45F2-B376-1C8DB6D8A3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55"/>
            <a:ext cx="2971800" cy="48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7344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</TotalTime>
  <Words>1630</Words>
  <Application>Microsoft Office PowerPoint</Application>
  <PresentationFormat>Předvádění na obrazovce (4:3)</PresentationFormat>
  <Paragraphs>187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Istok Web</vt:lpstr>
      <vt:lpstr>Source Sans Pro</vt:lpstr>
      <vt:lpstr>Wingdings</vt:lpstr>
      <vt:lpstr>Motiv Office</vt:lpstr>
      <vt:lpstr>FOCUS GROUP SCLLD 2021-2027 MAS Radbuza 18. května 2021</vt:lpstr>
      <vt:lpstr>Strategie CLLD 2021-2027</vt:lpstr>
      <vt:lpstr>Strategie CLLD 2014-2020</vt:lpstr>
      <vt:lpstr>Do jaké míry jsou platné body SWOT analýzy z SCLLD 2014-2020 – silné stránky?</vt:lpstr>
      <vt:lpstr>Do jaké míry jsou platné body SWOT analýzy z SCLLD 2014-2020 – slabé stránky?</vt:lpstr>
      <vt:lpstr>Do jaké míry jsou platné body SWOT analýzy z SCLLD 2014-2020 - příležitosti?</vt:lpstr>
      <vt:lpstr>Do jaké míry jsou platné body SWOT analýzy z SCLLD 2014-2020 - hrozby?</vt:lpstr>
      <vt:lpstr> Do jaké míry jsou platné body Analýzy problémů a potřeb 2014-2020?</vt:lpstr>
      <vt:lpstr>Program rozvoje venkova  (PRV)</vt:lpstr>
      <vt:lpstr>Program rozvoje venkova  (PRV)</vt:lpstr>
      <vt:lpstr>Společná zemědělská politika  (dříve PRV)</vt:lpstr>
      <vt:lpstr>Integrovaný regionální operační program  (IROP)</vt:lpstr>
      <vt:lpstr>Integrovaný regionální operační program  (IROP)</vt:lpstr>
      <vt:lpstr>  Operační program Zaměstnanost (OPZ) </vt:lpstr>
      <vt:lpstr>Operační program Zaměstnanost plus (OPZ+)</vt:lpstr>
      <vt:lpstr>  Operační program Technologie a aplikace  pro konkurenceschopnost  (OP TAK) </vt:lpstr>
      <vt:lpstr> Operační program Technologie a aplikace  pro konkurenceschopnost  (OP TAK)</vt:lpstr>
      <vt:lpstr>Operační program Životní prostředí (OPŽP)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Helena</dc:creator>
  <cp:lastModifiedBy>MAS Radbuza</cp:lastModifiedBy>
  <cp:revision>233</cp:revision>
  <dcterms:created xsi:type="dcterms:W3CDTF">2016-10-13T12:54:19Z</dcterms:created>
  <dcterms:modified xsi:type="dcterms:W3CDTF">2021-05-18T13:05:20Z</dcterms:modified>
</cp:coreProperties>
</file>